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15" r:id="rId1"/>
  </p:sldMasterIdLst>
  <p:sldIdLst>
    <p:sldId id="256" r:id="rId2"/>
    <p:sldId id="257" r:id="rId3"/>
    <p:sldId id="258" r:id="rId4"/>
    <p:sldId id="259" r:id="rId5"/>
    <p:sldId id="260" r:id="rId6"/>
    <p:sldId id="261" r:id="rId7"/>
    <p:sldId id="271" r:id="rId8"/>
    <p:sldId id="262" r:id="rId9"/>
    <p:sldId id="263" r:id="rId10"/>
    <p:sldId id="264" r:id="rId11"/>
    <p:sldId id="265" r:id="rId12"/>
    <p:sldId id="266" r:id="rId13"/>
    <p:sldId id="267" r:id="rId14"/>
    <p:sldId id="276" r:id="rId15"/>
    <p:sldId id="272" r:id="rId16"/>
    <p:sldId id="274" r:id="rId17"/>
    <p:sldId id="275" r:id="rId18"/>
    <p:sldId id="268" r:id="rId19"/>
    <p:sldId id="269" r:id="rId20"/>
    <p:sldId id="270"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25" autoAdjust="0"/>
    <p:restoredTop sz="94694" autoAdjust="0"/>
  </p:normalViewPr>
  <p:slideViewPr>
    <p:cSldViewPr snapToGrid="0" snapToObjects="1">
      <p:cViewPr>
        <p:scale>
          <a:sx n="92" d="100"/>
          <a:sy n="92" d="100"/>
        </p:scale>
        <p:origin x="44" y="4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42900" y="3720103"/>
            <a:ext cx="5829300" cy="1097280"/>
          </a:xfrm>
        </p:spPr>
        <p:txBody>
          <a:bodyPr anchor="ctr">
            <a:normAutofit/>
          </a:bodyPr>
          <a:lstStyle>
            <a:lvl1pPr algn="r">
              <a:defRPr sz="3750" spc="150" baseline="0"/>
            </a:lvl1pPr>
          </a:lstStyle>
          <a:p>
            <a:r>
              <a:rPr lang="en-US" smtClean="0"/>
              <a:t>Click to edit Master title style</a:t>
            </a:r>
            <a:endParaRPr lang="en-US" dirty="0"/>
          </a:p>
        </p:txBody>
      </p:sp>
      <p:sp>
        <p:nvSpPr>
          <p:cNvPr id="3" name="Subtitle 2"/>
          <p:cNvSpPr>
            <a:spLocks noGrp="1"/>
          </p:cNvSpPr>
          <p:nvPr>
            <p:ph type="subTitle" idx="1"/>
          </p:nvPr>
        </p:nvSpPr>
        <p:spPr>
          <a:xfrm>
            <a:off x="6457950" y="3720103"/>
            <a:ext cx="2400300" cy="1097280"/>
          </a:xfrm>
        </p:spPr>
        <p:txBody>
          <a:bodyPr lIns="91440" rIns="91440" anchor="ctr">
            <a:normAutofit/>
          </a:bodyPr>
          <a:lstStyle>
            <a:lvl1pPr marL="0" indent="0" algn="l">
              <a:lnSpc>
                <a:spcPct val="100000"/>
              </a:lnSpc>
              <a:spcBef>
                <a:spcPts val="0"/>
              </a:spcBef>
              <a:buNone/>
              <a:defRPr sz="1350">
                <a:solidFill>
                  <a:schemeClr val="tx1">
                    <a:lumMod val="95000"/>
                    <a:lumOff val="5000"/>
                  </a:schemeClr>
                </a:solidFill>
              </a:defRPr>
            </a:lvl1pPr>
            <a:lvl2pPr marL="342900" indent="0" algn="ctr">
              <a:buNone/>
              <a:defRPr sz="1350"/>
            </a:lvl2pPr>
            <a:lvl3pPr marL="685800" indent="0" algn="ctr">
              <a:buNone/>
              <a:defRPr sz="1350"/>
            </a:lvl3pPr>
            <a:lvl4pPr marL="1028700" indent="0" algn="ctr">
              <a:buNone/>
              <a:defRPr sz="1350"/>
            </a:lvl4pPr>
            <a:lvl5pPr marL="1371600" indent="0" algn="ctr">
              <a:buNone/>
              <a:defRPr sz="1350"/>
            </a:lvl5pPr>
            <a:lvl6pPr marL="1714500" indent="0" algn="ctr">
              <a:buNone/>
              <a:defRPr sz="1350"/>
            </a:lvl6pPr>
            <a:lvl7pPr marL="2057400" indent="0" algn="ctr">
              <a:buNone/>
              <a:defRPr sz="1350"/>
            </a:lvl7pPr>
            <a:lvl8pPr marL="2400300" indent="0" algn="ctr">
              <a:buNone/>
              <a:defRPr sz="1350"/>
            </a:lvl8pPr>
            <a:lvl9pPr marL="2743200" indent="0" algn="ctr">
              <a:buNone/>
              <a:defRPr sz="135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241EB5C9-1307-BA42-ABA2-0BC069CD8E7F}" type="datetimeFigureOut">
              <a:rPr lang="en-US" smtClean="0"/>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cxnSp>
        <p:nvCxnSpPr>
          <p:cNvPr id="13" name="Straight Connector 12"/>
          <p:cNvCxnSpPr/>
          <p:nvPr/>
        </p:nvCxnSpPr>
        <p:spPr>
          <a:xfrm flipV="1">
            <a:off x="6290132" y="3948080"/>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0" y="0"/>
            <a:ext cx="9144000" cy="3429001"/>
          </a:xfrm>
          <a:prstGeom prst="rect">
            <a:avLst/>
          </a:prstGeom>
          <a:blipFill dpi="0" rotWithShape="1">
            <a:blip r:embed="rId2">
              <a:duotone>
                <a:schemeClr val="accent1">
                  <a:shade val="45000"/>
                  <a:satMod val="135000"/>
                </a:schemeClr>
                <a:prstClr val="white"/>
              </a:duotone>
            </a:blip>
            <a:srcRect/>
            <a:tile tx="-133350" ty="-6350" sx="50000" sy="50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27310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41EB5C9-1307-BA42-ABA2-0BC069CD8E7F}" type="datetimeFigureOut">
              <a:rPr lang="en-US" smtClean="0"/>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640728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571500"/>
            <a:ext cx="1971675" cy="4057650"/>
          </a:xfrm>
        </p:spPr>
        <p:txBody>
          <a:bodyPr vert="eaVert" lIns="45720" tIns="91440" rIns="45720" bIns="9144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42951" y="571500"/>
            <a:ext cx="5686425" cy="40576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41EB5C9-1307-BA42-ABA2-0BC069CD8E7F}" type="datetimeFigureOut">
              <a:rPr lang="en-US" smtClean="0"/>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cxnSp>
        <p:nvCxnSpPr>
          <p:cNvPr id="7" name="Straight Connector 6"/>
          <p:cNvCxnSpPr/>
          <p:nvPr/>
        </p:nvCxnSpPr>
        <p:spPr>
          <a:xfrm rot="5400000" flipV="1">
            <a:off x="7543800" y="44447"/>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850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41EB5C9-1307-BA42-ABA2-0BC069CD8E7F}" type="datetimeFigureOut">
              <a:rPr lang="en-US" smtClean="0"/>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546042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2900" y="3720103"/>
            <a:ext cx="5829300" cy="1097280"/>
          </a:xfrm>
        </p:spPr>
        <p:txBody>
          <a:bodyPr anchor="ctr">
            <a:normAutofit/>
          </a:bodyPr>
          <a:lstStyle>
            <a:lvl1pPr algn="r">
              <a:defRPr sz="3750" b="0" spc="150" baseline="0"/>
            </a:lvl1pPr>
          </a:lstStyle>
          <a:p>
            <a:r>
              <a:rPr lang="en-US" smtClean="0"/>
              <a:t>Click to edit Master title style</a:t>
            </a:r>
            <a:endParaRPr lang="en-US" dirty="0"/>
          </a:p>
        </p:txBody>
      </p:sp>
      <p:sp>
        <p:nvSpPr>
          <p:cNvPr id="3" name="Text Placeholder 2"/>
          <p:cNvSpPr>
            <a:spLocks noGrp="1"/>
          </p:cNvSpPr>
          <p:nvPr>
            <p:ph type="body" idx="1"/>
          </p:nvPr>
        </p:nvSpPr>
        <p:spPr>
          <a:xfrm>
            <a:off x="6457950" y="3720103"/>
            <a:ext cx="2400300" cy="1097280"/>
          </a:xfrm>
        </p:spPr>
        <p:txBody>
          <a:bodyPr lIns="91440" rIns="91440" anchor="ctr">
            <a:normAutofit/>
          </a:bodyPr>
          <a:lstStyle>
            <a:lvl1pPr marL="0" indent="0">
              <a:lnSpc>
                <a:spcPct val="100000"/>
              </a:lnSpc>
              <a:spcBef>
                <a:spcPts val="0"/>
              </a:spcBef>
              <a:buNone/>
              <a:defRPr sz="1350">
                <a:solidFill>
                  <a:schemeClr val="tx1">
                    <a:lumMod val="95000"/>
                    <a:lumOff val="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cxnSp>
        <p:nvCxnSpPr>
          <p:cNvPr id="12" name="Straight Connector 11"/>
          <p:cNvCxnSpPr/>
          <p:nvPr/>
        </p:nvCxnSpPr>
        <p:spPr>
          <a:xfrm flipV="1">
            <a:off x="6290132" y="3948080"/>
            <a:ext cx="0" cy="6858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0" y="-1"/>
            <a:ext cx="9144000" cy="3429000"/>
          </a:xfrm>
          <a:prstGeom prst="rect">
            <a:avLst/>
          </a:prstGeom>
          <a:blipFill dpi="0" rotWithShape="1">
            <a:blip r:embed="rId2">
              <a:duotone>
                <a:schemeClr val="accent3">
                  <a:shade val="45000"/>
                  <a:satMod val="135000"/>
                </a:schemeClr>
                <a:prstClr val="white"/>
              </a:duotone>
            </a:blip>
            <a:srcRect/>
            <a:tile tx="-133350" ty="-6350" sx="50000" sy="50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87572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438912"/>
            <a:ext cx="7290054" cy="1124712"/>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768095" y="1714500"/>
            <a:ext cx="3566160" cy="30175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91990" y="1714500"/>
            <a:ext cx="3566160" cy="30175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41EB5C9-1307-BA42-ABA2-0BC069CD8E7F}" type="datetimeFigureOut">
              <a:rPr lang="en-US" smtClean="0"/>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8999410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768096" y="1634727"/>
            <a:ext cx="3566160" cy="617220"/>
          </a:xfrm>
        </p:spPr>
        <p:txBody>
          <a:bodyPr lIns="137160" rIns="137160" anchor="ctr">
            <a:normAutofit/>
          </a:bodyPr>
          <a:lstStyle>
            <a:lvl1pPr marL="0" indent="0">
              <a:spcBef>
                <a:spcPts val="0"/>
              </a:spcBef>
              <a:spcAft>
                <a:spcPts val="0"/>
              </a:spcAft>
              <a:buNone/>
              <a:defRPr sz="1725" b="0" cap="none" baseline="0">
                <a:solidFill>
                  <a:schemeClr val="accent1"/>
                </a:solidFill>
                <a:latin typeface="+mn-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768096" y="2225841"/>
            <a:ext cx="3566160" cy="25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93166" y="1634727"/>
            <a:ext cx="3566160" cy="617220"/>
          </a:xfrm>
        </p:spPr>
        <p:txBody>
          <a:bodyPr lIns="137160" rIns="137160" anchor="ctr">
            <a:normAutofit/>
          </a:bodyPr>
          <a:lstStyle>
            <a:lvl1pPr marL="0" indent="0">
              <a:spcBef>
                <a:spcPts val="0"/>
              </a:spcBef>
              <a:spcAft>
                <a:spcPts val="0"/>
              </a:spcAft>
              <a:buNone/>
              <a:defRPr lang="en-US" sz="1725" b="0" kern="1200" cap="none" baseline="0" dirty="0">
                <a:solidFill>
                  <a:schemeClr val="accent1"/>
                </a:solidFill>
                <a:latin typeface="+mn-lt"/>
                <a:ea typeface="+mn-ea"/>
                <a:cs typeface="+mn-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marL="0" lvl="0" indent="0" algn="l" defTabSz="685800" rtl="0" eaLnBrk="1" latinLnBrk="0" hangingPunct="1">
              <a:lnSpc>
                <a:spcPct val="90000"/>
              </a:lnSpc>
              <a:spcBef>
                <a:spcPts val="1350"/>
              </a:spcBef>
              <a:buNone/>
            </a:pPr>
            <a:r>
              <a:rPr lang="en-US" smtClean="0"/>
              <a:t>Click to edit Master text styles</a:t>
            </a:r>
          </a:p>
        </p:txBody>
      </p:sp>
      <p:sp>
        <p:nvSpPr>
          <p:cNvPr id="6" name="Content Placeholder 5"/>
          <p:cNvSpPr>
            <a:spLocks noGrp="1"/>
          </p:cNvSpPr>
          <p:nvPr>
            <p:ph sz="quarter" idx="4"/>
          </p:nvPr>
        </p:nvSpPr>
        <p:spPr>
          <a:xfrm>
            <a:off x="4493166" y="2225841"/>
            <a:ext cx="3566160" cy="25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41EB5C9-1307-BA42-ABA2-0BC069CD8E7F}" type="datetimeFigureOut">
              <a:rPr lang="en-US" smtClean="0"/>
              <a:t>12/21/2024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52002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41EB5C9-1307-BA42-ABA2-0BC069CD8E7F}" type="datetimeFigureOut">
              <a:rPr lang="en-US" smtClean="0"/>
              <a:t>12/21/2024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795221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45198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353632"/>
            <a:ext cx="3291840" cy="1303020"/>
          </a:xfrm>
        </p:spPr>
        <p:txBody>
          <a:bodyPr>
            <a:noAutofit/>
          </a:bodyPr>
          <a:lstStyle>
            <a:lvl1pPr>
              <a:lnSpc>
                <a:spcPct val="80000"/>
              </a:lnSpc>
              <a:defRPr sz="3000"/>
            </a:lvl1pPr>
          </a:lstStyle>
          <a:p>
            <a:r>
              <a:rPr lang="en-US" smtClean="0"/>
              <a:t>Click to edit Master title style</a:t>
            </a:r>
            <a:endParaRPr lang="en-US" dirty="0"/>
          </a:p>
        </p:txBody>
      </p:sp>
      <p:sp>
        <p:nvSpPr>
          <p:cNvPr id="3" name="Content Placeholder 2"/>
          <p:cNvSpPr>
            <a:spLocks noGrp="1"/>
          </p:cNvSpPr>
          <p:nvPr>
            <p:ph idx="1"/>
          </p:nvPr>
        </p:nvSpPr>
        <p:spPr>
          <a:xfrm>
            <a:off x="4286250" y="617220"/>
            <a:ext cx="4258818" cy="3888486"/>
          </a:xfrm>
        </p:spPr>
        <p:txBody>
          <a:bodyPr/>
          <a:lstStyle>
            <a:lvl1pPr>
              <a:defRPr sz="1800"/>
            </a:lvl1pPr>
            <a:lvl2pPr>
              <a:defRPr sz="15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68096" y="1693129"/>
            <a:ext cx="3291840" cy="2821721"/>
          </a:xfrm>
        </p:spPr>
        <p:txBody>
          <a:bodyPr lIns="91440" rIns="91440">
            <a:normAutofit/>
          </a:bodyPr>
          <a:lstStyle>
            <a:lvl1pPr marL="0" indent="0">
              <a:lnSpc>
                <a:spcPct val="108000"/>
              </a:lnSpc>
              <a:spcBef>
                <a:spcPts val="450"/>
              </a:spcBef>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8642089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720104"/>
            <a:ext cx="5829300" cy="1097280"/>
          </a:xfrm>
        </p:spPr>
        <p:txBody>
          <a:bodyPr anchor="ctr">
            <a:normAutofit/>
          </a:bodyPr>
          <a:lstStyle>
            <a:lvl1pPr algn="r">
              <a:defRPr sz="3750" spc="15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9141714" cy="3429000"/>
          </a:xfrm>
          <a:solidFill>
            <a:schemeClr val="accent1">
              <a:lumMod val="60000"/>
              <a:lumOff val="40000"/>
            </a:schemeClr>
          </a:solidFill>
        </p:spPr>
        <p:txBody>
          <a:bodyPr lIns="457200" tIns="365760" rIns="45720" bIns="4572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dirty="0"/>
          </a:p>
        </p:txBody>
      </p:sp>
      <p:sp>
        <p:nvSpPr>
          <p:cNvPr id="4" name="Text Placeholder 3"/>
          <p:cNvSpPr>
            <a:spLocks noGrp="1"/>
          </p:cNvSpPr>
          <p:nvPr>
            <p:ph type="body" sz="half" idx="2"/>
          </p:nvPr>
        </p:nvSpPr>
        <p:spPr>
          <a:xfrm>
            <a:off x="6457950" y="3720104"/>
            <a:ext cx="2400300" cy="1097280"/>
          </a:xfrm>
        </p:spPr>
        <p:txBody>
          <a:bodyPr lIns="91440" rIns="91440" anchor="ctr">
            <a:normAutofit/>
          </a:bodyPr>
          <a:lstStyle>
            <a:lvl1pPr marL="0" indent="0">
              <a:lnSpc>
                <a:spcPct val="100000"/>
              </a:lnSpc>
              <a:spcBef>
                <a:spcPts val="0"/>
              </a:spcBef>
              <a:buNone/>
              <a:defRPr sz="135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cxnSp>
        <p:nvCxnSpPr>
          <p:cNvPr id="8" name="Straight Connector 7"/>
          <p:cNvCxnSpPr/>
          <p:nvPr/>
        </p:nvCxnSpPr>
        <p:spPr>
          <a:xfrm flipV="1">
            <a:off x="6290132" y="3948080"/>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558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438912"/>
            <a:ext cx="7290054" cy="112471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68096" y="1714500"/>
            <a:ext cx="7290055" cy="3017520"/>
          </a:xfrm>
          <a:prstGeom prst="rect">
            <a:avLst/>
          </a:prstGeom>
        </p:spPr>
        <p:txBody>
          <a:bodyPr vert="horz" lIns="45720" tIns="45720" rIns="4572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8097" y="4853028"/>
            <a:ext cx="1615607" cy="205740"/>
          </a:xfrm>
          <a:prstGeom prst="rect">
            <a:avLst/>
          </a:prstGeom>
        </p:spPr>
        <p:txBody>
          <a:bodyPr vert="horz" lIns="91440" tIns="45720" rIns="91440" bIns="45720" rtlCol="0" anchor="ctr"/>
          <a:lstStyle>
            <a:lvl1pPr algn="l">
              <a:defRPr sz="750">
                <a:solidFill>
                  <a:schemeClr val="tx1">
                    <a:lumMod val="95000"/>
                    <a:lumOff val="5000"/>
                  </a:schemeClr>
                </a:solidFill>
                <a:latin typeface="+mj-lt"/>
              </a:defRPr>
            </a:lvl1pPr>
          </a:lstStyle>
          <a:p>
            <a:fld id="{241EB5C9-1307-BA42-ABA2-0BC069CD8E7F}" type="datetimeFigureOut">
              <a:rPr lang="en-US" smtClean="0"/>
              <a:t>12/21/2024</a:t>
            </a:fld>
            <a:endParaRPr lang="en-US"/>
          </a:p>
        </p:txBody>
      </p:sp>
      <p:sp>
        <p:nvSpPr>
          <p:cNvPr id="5" name="Footer Placeholder 4"/>
          <p:cNvSpPr>
            <a:spLocks noGrp="1"/>
          </p:cNvSpPr>
          <p:nvPr>
            <p:ph type="ftr" sz="quarter" idx="3"/>
          </p:nvPr>
        </p:nvSpPr>
        <p:spPr>
          <a:xfrm>
            <a:off x="3632200" y="4853028"/>
            <a:ext cx="4426094" cy="205740"/>
          </a:xfrm>
          <a:prstGeom prst="rect">
            <a:avLst/>
          </a:prstGeom>
        </p:spPr>
        <p:txBody>
          <a:bodyPr vert="horz" lIns="91440" tIns="45720" rIns="91440" bIns="45720" rtlCol="0" anchor="ctr"/>
          <a:lstStyle>
            <a:lvl1pPr algn="r">
              <a:defRPr sz="75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8128000" y="4853028"/>
            <a:ext cx="730250" cy="205740"/>
          </a:xfrm>
          <a:prstGeom prst="rect">
            <a:avLst/>
          </a:prstGeom>
        </p:spPr>
        <p:txBody>
          <a:bodyPr vert="horz" lIns="91440" tIns="45720" rIns="91440" bIns="45720" rtlCol="0" anchor="ctr"/>
          <a:lstStyle>
            <a:lvl1pPr algn="l">
              <a:defRPr sz="750">
                <a:solidFill>
                  <a:schemeClr val="tx1">
                    <a:lumMod val="95000"/>
                    <a:lumOff val="5000"/>
                  </a:schemeClr>
                </a:solidFill>
                <a:latin typeface="+mj-lt"/>
              </a:defRPr>
            </a:lvl1pPr>
          </a:lstStyle>
          <a:p>
            <a:fld id="{C5EF2332-01BF-834F-8236-50238282D533}" type="slidenum">
              <a:rPr lang="en-US" smtClean="0"/>
              <a:t>‹#›</a:t>
            </a:fld>
            <a:endParaRPr lang="en-US"/>
          </a:p>
        </p:txBody>
      </p:sp>
      <p:cxnSp>
        <p:nvCxnSpPr>
          <p:cNvPr id="8" name="Straight Connector 7"/>
          <p:cNvCxnSpPr/>
          <p:nvPr/>
        </p:nvCxnSpPr>
        <p:spPr>
          <a:xfrm flipV="1">
            <a:off x="571500" y="619743"/>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5290747"/>
      </p:ext>
    </p:extLst>
  </p:cSld>
  <p:clrMap bg1="lt1" tx1="dk1" bg2="lt2" tx2="dk2" accent1="accent1" accent2="accent2" accent3="accent3" accent4="accent4" accent5="accent5" accent6="accent6" hlink="hlink" folHlink="folHlink"/>
  <p:sldLayoutIdLst>
    <p:sldLayoutId id="2147484016" r:id="rId1"/>
    <p:sldLayoutId id="2147484017" r:id="rId2"/>
    <p:sldLayoutId id="2147484018" r:id="rId3"/>
    <p:sldLayoutId id="2147484019" r:id="rId4"/>
    <p:sldLayoutId id="2147484020" r:id="rId5"/>
    <p:sldLayoutId id="2147484021" r:id="rId6"/>
    <p:sldLayoutId id="2147484022" r:id="rId7"/>
    <p:sldLayoutId id="2147484023" r:id="rId8"/>
    <p:sldLayoutId id="2147484024" r:id="rId9"/>
    <p:sldLayoutId id="2147484025" r:id="rId10"/>
    <p:sldLayoutId id="2147484026" r:id="rId11"/>
  </p:sldLayoutIdLst>
  <p:txStyles>
    <p:titleStyle>
      <a:lvl1pPr algn="l" defTabSz="685800" rtl="0" eaLnBrk="1" latinLnBrk="0" hangingPunct="1">
        <a:lnSpc>
          <a:spcPct val="80000"/>
        </a:lnSpc>
        <a:spcBef>
          <a:spcPct val="0"/>
        </a:spcBef>
        <a:buNone/>
        <a:defRPr sz="3750" kern="1200" cap="all" spc="75" baseline="0">
          <a:solidFill>
            <a:schemeClr val="tx1">
              <a:lumMod val="95000"/>
              <a:lumOff val="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Tw Cen MT" panose="020B0602020104020603" pitchFamily="34" charset="0"/>
        <a:buChar char=" "/>
        <a:defRPr sz="1650" kern="1200">
          <a:solidFill>
            <a:schemeClr val="tx1"/>
          </a:solidFill>
          <a:latin typeface="+mn-lt"/>
          <a:ea typeface="+mn-ea"/>
          <a:cs typeface="+mn-cs"/>
        </a:defRPr>
      </a:lvl1pPr>
      <a:lvl2pPr marL="198882" indent="-102870" algn="l" defTabSz="685800" rtl="0" eaLnBrk="1" latinLnBrk="0" hangingPunct="1">
        <a:lnSpc>
          <a:spcPct val="90000"/>
        </a:lnSpc>
        <a:spcBef>
          <a:spcPts val="150"/>
        </a:spcBef>
        <a:spcAft>
          <a:spcPts val="300"/>
        </a:spcAft>
        <a:buClr>
          <a:schemeClr val="accent1"/>
        </a:buClr>
        <a:buFont typeface="Wingdings 3" pitchFamily="18" charset="2"/>
        <a:buChar char=""/>
        <a:defRPr sz="1350" kern="1200">
          <a:solidFill>
            <a:schemeClr val="tx1"/>
          </a:solidFill>
          <a:latin typeface="+mn-lt"/>
          <a:ea typeface="+mn-ea"/>
          <a:cs typeface="+mn-cs"/>
        </a:defRPr>
      </a:lvl2pPr>
      <a:lvl3pPr marL="336042"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3pPr>
      <a:lvl4pPr marL="445770"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4pPr>
      <a:lvl5pPr marL="582930"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5pPr>
      <a:lvl6pPr marL="685800"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6pPr>
      <a:lvl7pPr marL="795528"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7pPr>
      <a:lvl8pPr marL="912114"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8pPr>
      <a:lvl9pPr marL="1021842" indent="-102870" algn="l" defTabSz="685800" rtl="0" eaLnBrk="1" latinLnBrk="0" hangingPunct="1">
        <a:lnSpc>
          <a:spcPct val="90000"/>
        </a:lnSpc>
        <a:spcBef>
          <a:spcPts val="150"/>
        </a:spcBef>
        <a:spcAft>
          <a:spcPts val="300"/>
        </a:spcAft>
        <a:buClr>
          <a:schemeClr val="accent1"/>
        </a:buClr>
        <a:buFont typeface="Wingdings 3" pitchFamily="18" charset="2"/>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3440121"/>
            <a:ext cx="6158975" cy="1234727"/>
          </a:xfrm>
        </p:spPr>
        <p:txBody>
          <a:bodyPr>
            <a:noAutofit/>
          </a:bodyPr>
          <a:lstStyle/>
          <a:p>
            <a:pPr marL="0" lvl="0" indent="0">
              <a:buNone/>
            </a:pPr>
            <a:r>
              <a:rPr sz="2000" b="1" dirty="0"/>
              <a:t>Analyzing Urban Green Space Accessibility and Demographics in Baltimore</a:t>
            </a:r>
          </a:p>
        </p:txBody>
      </p:sp>
      <p:sp>
        <p:nvSpPr>
          <p:cNvPr id="3" name="Subtitle 2"/>
          <p:cNvSpPr>
            <a:spLocks noGrp="1"/>
          </p:cNvSpPr>
          <p:nvPr>
            <p:ph type="subTitle" idx="1"/>
          </p:nvPr>
        </p:nvSpPr>
        <p:spPr>
          <a:xfrm>
            <a:off x="6360049" y="3908894"/>
            <a:ext cx="5825202" cy="822674"/>
          </a:xfrm>
        </p:spPr>
        <p:txBody>
          <a:bodyPr>
            <a:normAutofit fontScale="92500" lnSpcReduction="10000"/>
          </a:bodyPr>
          <a:lstStyle/>
          <a:p>
            <a:pPr marL="0" lvl="0" indent="0">
              <a:buNone/>
            </a:pPr>
            <a:r>
              <a:rPr lang="en-US" dirty="0" smtClean="0"/>
              <a:t>Submitted by</a:t>
            </a:r>
            <a:r>
              <a:rPr dirty="0"/>
              <a:t/>
            </a:r>
            <a:br>
              <a:rPr dirty="0"/>
            </a:br>
            <a:r>
              <a:rPr dirty="0"/>
              <a:t/>
            </a:r>
            <a:br>
              <a:rPr dirty="0"/>
            </a:br>
            <a:r>
              <a:rPr dirty="0"/>
              <a:t>Krishna Chaitanya </a:t>
            </a:r>
            <a:r>
              <a:rPr dirty="0" err="1" smtClean="0"/>
              <a:t>Mummadi</a:t>
            </a:r>
            <a:endParaRPr lang="en-US" dirty="0" smtClean="0"/>
          </a:p>
          <a:p>
            <a:pPr marL="0" lvl="0" indent="0">
              <a:buNone/>
            </a:pPr>
            <a:r>
              <a:rPr lang="en-US" dirty="0" smtClean="0"/>
              <a:t>MT68291</a:t>
            </a:r>
            <a:endParaRPr dirty="0"/>
          </a:p>
        </p:txBody>
      </p:sp>
      <p:sp>
        <p:nvSpPr>
          <p:cNvPr id="5" name="TextBox 4"/>
          <p:cNvSpPr txBox="1"/>
          <p:nvPr/>
        </p:nvSpPr>
        <p:spPr>
          <a:xfrm>
            <a:off x="2837451" y="4490182"/>
            <a:ext cx="2845613" cy="369332"/>
          </a:xfrm>
          <a:prstGeom prst="rect">
            <a:avLst/>
          </a:prstGeom>
          <a:noFill/>
        </p:spPr>
        <p:txBody>
          <a:bodyPr wrap="square" rtlCol="0">
            <a:spAutoFit/>
          </a:bodyPr>
          <a:lstStyle/>
          <a:p>
            <a:r>
              <a:rPr lang="en-US" dirty="0" smtClean="0"/>
              <a:t>Professor: Eli </a:t>
            </a:r>
            <a:r>
              <a:rPr lang="en-US" dirty="0" err="1" smtClean="0"/>
              <a:t>Pousson</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nalproject_files/figure-html/7-1.png"/>
          <p:cNvPicPr>
            <a:picLocks noGrp="1" noChangeAspect="1"/>
          </p:cNvPicPr>
          <p:nvPr/>
        </p:nvPicPr>
        <p:blipFill>
          <a:blip r:embed="rId2"/>
          <a:stretch>
            <a:fillRect/>
          </a:stretch>
        </p:blipFill>
        <p:spPr bwMode="auto">
          <a:xfrm>
            <a:off x="207329" y="292138"/>
            <a:ext cx="6795287" cy="4851362"/>
          </a:xfrm>
          <a:prstGeom prst="rect">
            <a:avLst/>
          </a:prstGeom>
          <a:noFill/>
          <a:ln w="9525">
            <a:noFill/>
            <a:headEnd/>
            <a:tailEnd/>
          </a:ln>
        </p:spPr>
      </p:pic>
      <p:sp>
        <p:nvSpPr>
          <p:cNvPr id="3" name="TextBox 2"/>
          <p:cNvSpPr txBox="1"/>
          <p:nvPr/>
        </p:nvSpPr>
        <p:spPr>
          <a:xfrm>
            <a:off x="7197800" y="468172"/>
            <a:ext cx="1653591" cy="3624069"/>
          </a:xfrm>
          <a:prstGeom prst="rect">
            <a:avLst/>
          </a:prstGeom>
          <a:noFill/>
        </p:spPr>
        <p:txBody>
          <a:bodyPr wrap="square" rtlCol="0">
            <a:spAutoFit/>
          </a:bodyPr>
          <a:lstStyle/>
          <a:p>
            <a:r>
              <a:rPr lang="en-US" sz="1350" dirty="0" smtClean="0"/>
              <a:t>Tracts </a:t>
            </a:r>
            <a:r>
              <a:rPr lang="en-US" sz="1350" dirty="0"/>
              <a:t>near parks have a slightly higher median Black population percentage. </a:t>
            </a:r>
            <a:endParaRPr lang="en-US" sz="1350" dirty="0" smtClean="0"/>
          </a:p>
          <a:p>
            <a:endParaRPr lang="en-US" sz="1350" dirty="0" smtClean="0"/>
          </a:p>
          <a:p>
            <a:r>
              <a:rPr lang="en-US" sz="1350" dirty="0" smtClean="0"/>
              <a:t>Both </a:t>
            </a:r>
            <a:r>
              <a:rPr lang="en-US" sz="1350" dirty="0"/>
              <a:t>"Near Park" and "Far from Park" categories show a wide range of percentages</a:t>
            </a:r>
            <a:r>
              <a:rPr lang="en-US" sz="1350" dirty="0" smtClean="0"/>
              <a:t>.</a:t>
            </a:r>
          </a:p>
          <a:p>
            <a:endParaRPr lang="en-US" sz="1350" dirty="0" smtClean="0"/>
          </a:p>
          <a:p>
            <a:r>
              <a:rPr lang="en-US" sz="1350" dirty="0" smtClean="0"/>
              <a:t>Tracts </a:t>
            </a:r>
            <a:r>
              <a:rPr lang="en-US" sz="1350" dirty="0"/>
              <a:t>far from parks include some with very low Black population percentages.</a:t>
            </a:r>
            <a:endParaRPr lang="en-IN" sz="13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nalproject_files/figure-html/7-2.png"/>
          <p:cNvPicPr>
            <a:picLocks noGrp="1" noChangeAspect="1"/>
          </p:cNvPicPr>
          <p:nvPr/>
        </p:nvPicPr>
        <p:blipFill>
          <a:blip r:embed="rId2"/>
          <a:stretch>
            <a:fillRect/>
          </a:stretch>
        </p:blipFill>
        <p:spPr bwMode="auto">
          <a:xfrm>
            <a:off x="379566" y="435096"/>
            <a:ext cx="6321984" cy="4513288"/>
          </a:xfrm>
          <a:prstGeom prst="rect">
            <a:avLst/>
          </a:prstGeom>
          <a:noFill/>
          <a:ln w="9525">
            <a:noFill/>
            <a:headEnd/>
            <a:tailEnd/>
          </a:ln>
        </p:spPr>
      </p:pic>
      <p:sp>
        <p:nvSpPr>
          <p:cNvPr id="3" name="TextBox 2"/>
          <p:cNvSpPr txBox="1"/>
          <p:nvPr/>
        </p:nvSpPr>
        <p:spPr>
          <a:xfrm>
            <a:off x="6927494" y="547369"/>
            <a:ext cx="1872693" cy="3831818"/>
          </a:xfrm>
          <a:prstGeom prst="rect">
            <a:avLst/>
          </a:prstGeom>
          <a:noFill/>
        </p:spPr>
        <p:txBody>
          <a:bodyPr wrap="square" rtlCol="0">
            <a:spAutoFit/>
          </a:bodyPr>
          <a:lstStyle/>
          <a:p>
            <a:r>
              <a:rPr lang="en-US" sz="1350" dirty="0"/>
              <a:t>Tracts near parks have a lower median White population percentage compared to tracts far from parks</a:t>
            </a:r>
            <a:r>
              <a:rPr lang="en-US" sz="1350" dirty="0" smtClean="0"/>
              <a:t>.</a:t>
            </a:r>
          </a:p>
          <a:p>
            <a:endParaRPr lang="en-US" sz="1350" dirty="0" smtClean="0"/>
          </a:p>
          <a:p>
            <a:r>
              <a:rPr lang="en-US" sz="1350" dirty="0" smtClean="0"/>
              <a:t>Both </a:t>
            </a:r>
            <a:r>
              <a:rPr lang="en-US" sz="1350" dirty="0"/>
              <a:t>categories show a wide range of White population percentages, with significant overlap.</a:t>
            </a:r>
          </a:p>
          <a:p>
            <a:endParaRPr lang="en-US" sz="1350" dirty="0" smtClean="0"/>
          </a:p>
          <a:p>
            <a:r>
              <a:rPr lang="en-US" sz="1350" dirty="0" smtClean="0"/>
              <a:t>Both </a:t>
            </a:r>
            <a:r>
              <a:rPr lang="en-US" sz="1350" dirty="0"/>
              <a:t>"Near Park" and "Far from Park" </a:t>
            </a:r>
            <a:r>
              <a:rPr lang="en-US" sz="1350" dirty="0" smtClean="0"/>
              <a:t>categories </a:t>
            </a:r>
            <a:r>
              <a:rPr lang="en-US" sz="1350" dirty="0"/>
              <a:t>include tracts with very high and very low White population percentages.</a:t>
            </a:r>
          </a:p>
          <a:p>
            <a:endParaRPr lang="en-IN" sz="13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nalproject_files/figure-html/8-1.png"/>
          <p:cNvPicPr>
            <a:picLocks noGrp="1" noChangeAspect="1"/>
          </p:cNvPicPr>
          <p:nvPr/>
        </p:nvPicPr>
        <p:blipFill>
          <a:blip r:embed="rId2"/>
          <a:stretch>
            <a:fillRect/>
          </a:stretch>
        </p:blipFill>
        <p:spPr bwMode="auto">
          <a:xfrm>
            <a:off x="172390" y="251633"/>
            <a:ext cx="6177534" cy="4410329"/>
          </a:xfrm>
          <a:prstGeom prst="rect">
            <a:avLst/>
          </a:prstGeom>
          <a:noFill/>
          <a:ln w="9525">
            <a:noFill/>
            <a:headEnd/>
            <a:tailEnd/>
          </a:ln>
        </p:spPr>
      </p:pic>
      <p:sp>
        <p:nvSpPr>
          <p:cNvPr id="5" name="Text Placeholder 3"/>
          <p:cNvSpPr txBox="1">
            <a:spLocks/>
          </p:cNvSpPr>
          <p:nvPr/>
        </p:nvSpPr>
        <p:spPr>
          <a:xfrm>
            <a:off x="6861659" y="1075292"/>
            <a:ext cx="1836116" cy="3586670"/>
          </a:xfrm>
          <a:prstGeom prst="rect">
            <a:avLst/>
          </a:prstGeom>
        </p:spPr>
        <p:txBody>
          <a:bodyPr vert="horz" lIns="91440" tIns="45720" rIns="91440" bIns="45720" rtlCol="0">
            <a:normAutofit/>
          </a:bodyPr>
          <a:lstStyle>
            <a:lvl1pPr marL="0" indent="0" algn="l" defTabSz="342900" rtl="0" eaLnBrk="1" latinLnBrk="0" hangingPunct="1">
              <a:spcBef>
                <a:spcPts val="750"/>
              </a:spcBef>
              <a:spcAft>
                <a:spcPts val="0"/>
              </a:spcAft>
              <a:buClr>
                <a:schemeClr val="accent1"/>
              </a:buClr>
              <a:buSzPct val="80000"/>
              <a:buFont typeface="Wingdings 3" charset="2"/>
              <a:buNone/>
              <a:defRPr sz="1050" kern="1200">
                <a:solidFill>
                  <a:schemeClr val="tx1">
                    <a:lumMod val="75000"/>
                    <a:lumOff val="25000"/>
                  </a:schemeClr>
                </a:solidFill>
                <a:latin typeface="+mn-lt"/>
                <a:ea typeface="+mn-ea"/>
                <a:cs typeface="+mn-cs"/>
              </a:defRPr>
            </a:lvl1pPr>
            <a:lvl2pPr marL="342797" indent="0" algn="l" defTabSz="342900" rtl="0" eaLnBrk="1" latinLnBrk="0" hangingPunct="1">
              <a:spcBef>
                <a:spcPts val="750"/>
              </a:spcBef>
              <a:spcAft>
                <a:spcPts val="0"/>
              </a:spcAft>
              <a:buClr>
                <a:schemeClr val="accent1"/>
              </a:buClr>
              <a:buSzPct val="80000"/>
              <a:buFont typeface="Wingdings 3" charset="2"/>
              <a:buNone/>
              <a:defRPr sz="1050" kern="1200">
                <a:solidFill>
                  <a:schemeClr val="tx1">
                    <a:lumMod val="75000"/>
                    <a:lumOff val="25000"/>
                  </a:schemeClr>
                </a:solidFill>
                <a:latin typeface="+mn-lt"/>
                <a:ea typeface="+mn-ea"/>
                <a:cs typeface="+mn-cs"/>
              </a:defRPr>
            </a:lvl2pPr>
            <a:lvl3pPr marL="685595" indent="0" algn="l" defTabSz="342900" rtl="0" eaLnBrk="1" latinLnBrk="0" hangingPunct="1">
              <a:spcBef>
                <a:spcPts val="750"/>
              </a:spcBef>
              <a:spcAft>
                <a:spcPts val="0"/>
              </a:spcAft>
              <a:buClr>
                <a:schemeClr val="accent1"/>
              </a:buClr>
              <a:buSzPct val="80000"/>
              <a:buFont typeface="Wingdings 3" charset="2"/>
              <a:buNone/>
              <a:defRPr sz="900" kern="1200">
                <a:solidFill>
                  <a:schemeClr val="tx1">
                    <a:lumMod val="75000"/>
                    <a:lumOff val="25000"/>
                  </a:schemeClr>
                </a:solidFill>
                <a:latin typeface="+mn-lt"/>
                <a:ea typeface="+mn-ea"/>
                <a:cs typeface="+mn-cs"/>
              </a:defRPr>
            </a:lvl3pPr>
            <a:lvl4pPr marL="1028392" indent="0" algn="l" defTabSz="342900" rtl="0" eaLnBrk="1" latinLnBrk="0" hangingPunct="1">
              <a:spcBef>
                <a:spcPts val="750"/>
              </a:spcBef>
              <a:spcAft>
                <a:spcPts val="0"/>
              </a:spcAft>
              <a:buClr>
                <a:schemeClr val="accent1"/>
              </a:buClr>
              <a:buSzPct val="80000"/>
              <a:buFont typeface="Wingdings 3" charset="2"/>
              <a:buNone/>
              <a:defRPr sz="750" kern="1200">
                <a:solidFill>
                  <a:schemeClr val="tx1">
                    <a:lumMod val="75000"/>
                    <a:lumOff val="25000"/>
                  </a:schemeClr>
                </a:solidFill>
                <a:latin typeface="+mn-lt"/>
                <a:ea typeface="+mn-ea"/>
                <a:cs typeface="+mn-cs"/>
              </a:defRPr>
            </a:lvl4pPr>
            <a:lvl5pPr marL="1371188" indent="0" algn="l" defTabSz="342900" rtl="0" eaLnBrk="1" latinLnBrk="0" hangingPunct="1">
              <a:spcBef>
                <a:spcPts val="750"/>
              </a:spcBef>
              <a:spcAft>
                <a:spcPts val="0"/>
              </a:spcAft>
              <a:buClr>
                <a:schemeClr val="accent1"/>
              </a:buClr>
              <a:buSzPct val="80000"/>
              <a:buFont typeface="Wingdings 3" charset="2"/>
              <a:buNone/>
              <a:defRPr sz="750" kern="1200">
                <a:solidFill>
                  <a:schemeClr val="tx1">
                    <a:lumMod val="75000"/>
                    <a:lumOff val="25000"/>
                  </a:schemeClr>
                </a:solidFill>
                <a:latin typeface="+mn-lt"/>
                <a:ea typeface="+mn-ea"/>
                <a:cs typeface="+mn-cs"/>
              </a:defRPr>
            </a:lvl5pPr>
            <a:lvl6pPr marL="1713986" indent="0" algn="l" defTabSz="342900" rtl="0" eaLnBrk="1" latinLnBrk="0" hangingPunct="1">
              <a:spcBef>
                <a:spcPts val="750"/>
              </a:spcBef>
              <a:spcAft>
                <a:spcPts val="0"/>
              </a:spcAft>
              <a:buClr>
                <a:schemeClr val="accent1"/>
              </a:buClr>
              <a:buSzPct val="80000"/>
              <a:buFont typeface="Wingdings 3" charset="2"/>
              <a:buNone/>
              <a:defRPr sz="750" kern="1200">
                <a:solidFill>
                  <a:schemeClr val="tx1">
                    <a:lumMod val="75000"/>
                    <a:lumOff val="25000"/>
                  </a:schemeClr>
                </a:solidFill>
                <a:latin typeface="+mn-lt"/>
                <a:ea typeface="+mn-ea"/>
                <a:cs typeface="+mn-cs"/>
              </a:defRPr>
            </a:lvl6pPr>
            <a:lvl7pPr marL="2056783" indent="0" algn="l" defTabSz="342900" rtl="0" eaLnBrk="1" latinLnBrk="0" hangingPunct="1">
              <a:spcBef>
                <a:spcPts val="750"/>
              </a:spcBef>
              <a:spcAft>
                <a:spcPts val="0"/>
              </a:spcAft>
              <a:buClr>
                <a:schemeClr val="accent1"/>
              </a:buClr>
              <a:buSzPct val="80000"/>
              <a:buFont typeface="Wingdings 3" charset="2"/>
              <a:buNone/>
              <a:defRPr sz="750" kern="1200">
                <a:solidFill>
                  <a:schemeClr val="tx1">
                    <a:lumMod val="75000"/>
                    <a:lumOff val="25000"/>
                  </a:schemeClr>
                </a:solidFill>
                <a:latin typeface="+mn-lt"/>
                <a:ea typeface="+mn-ea"/>
                <a:cs typeface="+mn-cs"/>
              </a:defRPr>
            </a:lvl7pPr>
            <a:lvl8pPr marL="2399580" indent="0" algn="l" defTabSz="342900" rtl="0" eaLnBrk="1" latinLnBrk="0" hangingPunct="1">
              <a:spcBef>
                <a:spcPts val="750"/>
              </a:spcBef>
              <a:spcAft>
                <a:spcPts val="0"/>
              </a:spcAft>
              <a:buClr>
                <a:schemeClr val="accent1"/>
              </a:buClr>
              <a:buSzPct val="80000"/>
              <a:buFont typeface="Wingdings 3" charset="2"/>
              <a:buNone/>
              <a:defRPr sz="750" kern="1200">
                <a:solidFill>
                  <a:schemeClr val="tx1">
                    <a:lumMod val="75000"/>
                    <a:lumOff val="25000"/>
                  </a:schemeClr>
                </a:solidFill>
                <a:latin typeface="+mn-lt"/>
                <a:ea typeface="+mn-ea"/>
                <a:cs typeface="+mn-cs"/>
              </a:defRPr>
            </a:lvl8pPr>
            <a:lvl9pPr marL="2742377" indent="0" algn="l" defTabSz="342900" rtl="0" eaLnBrk="1" latinLnBrk="0" hangingPunct="1">
              <a:spcBef>
                <a:spcPts val="750"/>
              </a:spcBef>
              <a:spcAft>
                <a:spcPts val="0"/>
              </a:spcAft>
              <a:buClr>
                <a:schemeClr val="accent1"/>
              </a:buClr>
              <a:buSzPct val="80000"/>
              <a:buFont typeface="Wingdings 3" charset="2"/>
              <a:buNone/>
              <a:defRPr sz="750" kern="1200">
                <a:solidFill>
                  <a:schemeClr val="tx1">
                    <a:lumMod val="75000"/>
                    <a:lumOff val="25000"/>
                  </a:schemeClr>
                </a:solidFill>
                <a:latin typeface="+mn-lt"/>
                <a:ea typeface="+mn-ea"/>
                <a:cs typeface="+mn-cs"/>
              </a:defRPr>
            </a:lvl9pPr>
          </a:lstStyle>
          <a:p>
            <a:r>
              <a:rPr lang="en-US" sz="1350" dirty="0" smtClean="0"/>
              <a:t>These findings suggest that, in Baltimore, proximity to parks does not significantly correlate with median household income. This could indicate equitable physical access to parks across different income levels. </a:t>
            </a:r>
            <a:endParaRPr lang="en-US" sz="1350" b="1"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nalproject_files/figure-html/trctparkintersection-1.png"/>
          <p:cNvPicPr>
            <a:picLocks noGrp="1" noChangeAspect="1"/>
          </p:cNvPicPr>
          <p:nvPr/>
        </p:nvPicPr>
        <p:blipFill rotWithShape="1">
          <a:blip r:embed="rId2"/>
          <a:srcRect l="7867" r="9834"/>
          <a:stretch/>
        </p:blipFill>
        <p:spPr bwMode="auto">
          <a:xfrm>
            <a:off x="499262" y="189134"/>
            <a:ext cx="5592472" cy="4851362"/>
          </a:xfrm>
          <a:prstGeom prst="rect">
            <a:avLst/>
          </a:prstGeom>
          <a:noFill/>
          <a:ln w="9525">
            <a:noFill/>
            <a:headEnd/>
            <a:tailEnd/>
          </a:ln>
        </p:spPr>
      </p:pic>
      <p:sp>
        <p:nvSpPr>
          <p:cNvPr id="7" name="TextBox 6"/>
          <p:cNvSpPr txBox="1"/>
          <p:nvPr/>
        </p:nvSpPr>
        <p:spPr>
          <a:xfrm>
            <a:off x="6569049" y="387282"/>
            <a:ext cx="2333549" cy="4455066"/>
          </a:xfrm>
          <a:prstGeom prst="rect">
            <a:avLst/>
          </a:prstGeom>
          <a:noFill/>
        </p:spPr>
        <p:txBody>
          <a:bodyPr wrap="square" rtlCol="0">
            <a:spAutoFit/>
          </a:bodyPr>
          <a:lstStyle/>
          <a:p>
            <a:r>
              <a:rPr lang="en-US" sz="1350" dirty="0"/>
              <a:t>The red areas represent tracts in Baltimore that lack parks, highlighting gaps in park accessibility. </a:t>
            </a:r>
            <a:endParaRPr lang="en-US" sz="1350" dirty="0" smtClean="0"/>
          </a:p>
          <a:p>
            <a:endParaRPr lang="en-US" sz="1350" dirty="0" smtClean="0"/>
          </a:p>
          <a:p>
            <a:r>
              <a:rPr lang="en-US" sz="1350" dirty="0" smtClean="0"/>
              <a:t>Green </a:t>
            </a:r>
            <a:r>
              <a:rPr lang="en-US" sz="1350" dirty="0"/>
              <a:t>areas indicate the location of parks, showing that parks are unevenly distributed across the city. </a:t>
            </a:r>
            <a:endParaRPr lang="en-US" sz="1350" dirty="0" smtClean="0"/>
          </a:p>
          <a:p>
            <a:endParaRPr lang="en-US" sz="1350" dirty="0" smtClean="0"/>
          </a:p>
          <a:p>
            <a:r>
              <a:rPr lang="en-US" sz="1350" dirty="0" smtClean="0"/>
              <a:t>There </a:t>
            </a:r>
            <a:r>
              <a:rPr lang="en-US" sz="1350" dirty="0"/>
              <a:t>are noticeable clusters of tracts without parks, </a:t>
            </a:r>
            <a:endParaRPr lang="en-US" sz="1350" dirty="0" smtClean="0"/>
          </a:p>
          <a:p>
            <a:r>
              <a:rPr lang="en-US" sz="1350" dirty="0" smtClean="0"/>
              <a:t>particularly </a:t>
            </a:r>
            <a:r>
              <a:rPr lang="en-US" sz="1350" dirty="0"/>
              <a:t>in central and northern Baltimore</a:t>
            </a:r>
            <a:r>
              <a:rPr lang="en-US" sz="1350" dirty="0" smtClean="0"/>
              <a:t>.</a:t>
            </a:r>
          </a:p>
          <a:p>
            <a:r>
              <a:rPr lang="en-US" sz="1350" dirty="0" smtClean="0"/>
              <a:t> </a:t>
            </a:r>
          </a:p>
          <a:p>
            <a:r>
              <a:rPr lang="en-US" sz="1350" dirty="0" smtClean="0"/>
              <a:t>These </a:t>
            </a:r>
            <a:r>
              <a:rPr lang="en-US" sz="1350" dirty="0"/>
              <a:t>red tracts could be prioritized for future green space development to improve accessibility and equity.</a:t>
            </a:r>
            <a:endParaRPr lang="en-IN" sz="13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687629"/>
            <a:ext cx="45719" cy="369332"/>
          </a:xfrm>
          <a:prstGeom prst="rect">
            <a:avLst/>
          </a:prstGeom>
          <a:noFill/>
        </p:spPr>
        <p:txBody>
          <a:bodyPr wrap="square" rtlCol="0">
            <a:spAutoFit/>
          </a:bodyPr>
          <a:lstStyle/>
          <a:p>
            <a:endParaRPr lang="en-IN"/>
          </a:p>
        </p:txBody>
      </p:sp>
      <p:sp>
        <p:nvSpPr>
          <p:cNvPr id="3" name="TextBox 2"/>
          <p:cNvSpPr txBox="1"/>
          <p:nvPr/>
        </p:nvSpPr>
        <p:spPr>
          <a:xfrm>
            <a:off x="336499" y="766799"/>
            <a:ext cx="8193023" cy="3046988"/>
          </a:xfrm>
          <a:prstGeom prst="rect">
            <a:avLst/>
          </a:prstGeom>
          <a:noFill/>
        </p:spPr>
        <p:txBody>
          <a:bodyPr wrap="square" rtlCol="0">
            <a:spAutoFit/>
          </a:bodyPr>
          <a:lstStyle/>
          <a:p>
            <a:r>
              <a:rPr lang="en-US" sz="1600" b="1" dirty="0"/>
              <a:t>Isochrones</a:t>
            </a:r>
            <a:r>
              <a:rPr lang="en-US" sz="1600" dirty="0"/>
              <a:t> are maps that show the areas reachable within a specific time frame from a given location, using different travel modes like walking, cycling, or </a:t>
            </a:r>
            <a:r>
              <a:rPr lang="en-US" sz="1600" dirty="0" smtClean="0"/>
              <a:t>driving.</a:t>
            </a:r>
          </a:p>
          <a:p>
            <a:endParaRPr lang="en-US" sz="1600" dirty="0"/>
          </a:p>
          <a:p>
            <a:endParaRPr lang="en-US" sz="1600" dirty="0" smtClean="0"/>
          </a:p>
          <a:p>
            <a:endParaRPr lang="en-US" sz="1600" dirty="0"/>
          </a:p>
          <a:p>
            <a:r>
              <a:rPr lang="en-US" sz="1600" dirty="0" smtClean="0"/>
              <a:t>I </a:t>
            </a:r>
            <a:r>
              <a:rPr lang="en-US" sz="1600" dirty="0"/>
              <a:t>used isochrones to analyze park accessibility by examining the surrounding area in 5, 10, and 15-minute intervals. By preparing isochrones for a specific location (using its latitude and longitude), I was able to identify which parks are accessible within those time frames. </a:t>
            </a:r>
            <a:endParaRPr lang="en-US" sz="1600" dirty="0" smtClean="0"/>
          </a:p>
          <a:p>
            <a:r>
              <a:rPr lang="en-US" sz="1600" dirty="0" smtClean="0"/>
              <a:t>I </a:t>
            </a:r>
            <a:r>
              <a:rPr lang="en-US" sz="1600" dirty="0"/>
              <a:t>applied three different travel </a:t>
            </a:r>
            <a:r>
              <a:rPr lang="en-US" sz="1600" dirty="0" smtClean="0"/>
              <a:t>modes(walking</a:t>
            </a:r>
            <a:r>
              <a:rPr lang="en-US" sz="1600" dirty="0"/>
              <a:t>, cycling, and </a:t>
            </a:r>
            <a:r>
              <a:rPr lang="en-US" sz="1600" dirty="0" smtClean="0"/>
              <a:t>driving)to </a:t>
            </a:r>
            <a:r>
              <a:rPr lang="en-US" sz="1600" dirty="0"/>
              <a:t>understand access from various perspectives. These isochrones can be used beyond just parks; they are also useful for identifying nearby emergency services, schools, grocery stores, and other important locations within a specified range.</a:t>
            </a:r>
            <a:endParaRPr lang="en-IN" sz="1600" dirty="0"/>
          </a:p>
        </p:txBody>
      </p:sp>
    </p:spTree>
    <p:extLst>
      <p:ext uri="{BB962C8B-B14F-4D97-AF65-F5344CB8AC3E}">
        <p14:creationId xmlns:p14="http://schemas.microsoft.com/office/powerpoint/2010/main" val="705988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722" y="73448"/>
            <a:ext cx="6858352" cy="4559534"/>
          </a:xfrm>
          <a:prstGeom prst="rect">
            <a:avLst/>
          </a:prstGeom>
        </p:spPr>
      </p:pic>
      <p:sp>
        <p:nvSpPr>
          <p:cNvPr id="5" name="TextBox 4"/>
          <p:cNvSpPr txBox="1"/>
          <p:nvPr/>
        </p:nvSpPr>
        <p:spPr>
          <a:xfrm>
            <a:off x="7140541" y="493551"/>
            <a:ext cx="1952251" cy="3624069"/>
          </a:xfrm>
          <a:prstGeom prst="rect">
            <a:avLst/>
          </a:prstGeom>
          <a:noFill/>
        </p:spPr>
        <p:txBody>
          <a:bodyPr wrap="square" rtlCol="0">
            <a:spAutoFit/>
          </a:bodyPr>
          <a:lstStyle/>
          <a:p>
            <a:r>
              <a:rPr lang="en-US" sz="1350" dirty="0" smtClean="0"/>
              <a:t>the leaflet maps shows the isochrones at 5, 10 and 15 min intervals, It shows the area coverage of isochrones, it is useful to check the available parks or any other place of interest around the desired location.</a:t>
            </a:r>
            <a:endParaRPr lang="en-IN" sz="1350" dirty="0"/>
          </a:p>
          <a:p>
            <a:endParaRPr lang="en-US" sz="1350" dirty="0" smtClean="0"/>
          </a:p>
          <a:p>
            <a:r>
              <a:rPr lang="en-US" sz="1350" dirty="0" smtClean="0"/>
              <a:t>Few </a:t>
            </a:r>
            <a:r>
              <a:rPr lang="en-US" sz="1350" dirty="0"/>
              <a:t>parks are accessible within the 5-minute walking range. </a:t>
            </a:r>
            <a:endParaRPr lang="en-US" sz="1350" dirty="0" smtClean="0"/>
          </a:p>
          <a:p>
            <a:endParaRPr lang="en-US" sz="1350" dirty="0"/>
          </a:p>
          <a:p>
            <a:r>
              <a:rPr lang="en-US" sz="1350" dirty="0" smtClean="0"/>
              <a:t>Isochrones </a:t>
            </a:r>
            <a:r>
              <a:rPr lang="en-US" sz="1350" dirty="0"/>
              <a:t>highlight how street patterns influence walking accessibility.</a:t>
            </a:r>
            <a:endParaRPr lang="en-IN" sz="1350" dirty="0"/>
          </a:p>
        </p:txBody>
      </p:sp>
    </p:spTree>
    <p:extLst>
      <p:ext uri="{BB962C8B-B14F-4D97-AF65-F5344CB8AC3E}">
        <p14:creationId xmlns:p14="http://schemas.microsoft.com/office/powerpoint/2010/main" val="712139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061" y="112093"/>
            <a:ext cx="6312224" cy="4261069"/>
          </a:xfrm>
          <a:prstGeom prst="rect">
            <a:avLst/>
          </a:prstGeom>
        </p:spPr>
      </p:pic>
      <p:sp>
        <p:nvSpPr>
          <p:cNvPr id="3" name="TextBox 2"/>
          <p:cNvSpPr txBox="1"/>
          <p:nvPr/>
        </p:nvSpPr>
        <p:spPr>
          <a:xfrm>
            <a:off x="6583680" y="846091"/>
            <a:ext cx="2348179" cy="3208571"/>
          </a:xfrm>
          <a:prstGeom prst="rect">
            <a:avLst/>
          </a:prstGeom>
          <a:noFill/>
        </p:spPr>
        <p:txBody>
          <a:bodyPr wrap="square" rtlCol="0">
            <a:spAutoFit/>
          </a:bodyPr>
          <a:lstStyle/>
          <a:p>
            <a:r>
              <a:rPr lang="en-US" sz="1350" dirty="0"/>
              <a:t>Cycling significantly increases the accessible area, including more parks within the 15-minute range. </a:t>
            </a:r>
            <a:endParaRPr lang="en-US" sz="1350" dirty="0" smtClean="0"/>
          </a:p>
          <a:p>
            <a:endParaRPr lang="en-US" sz="1350" dirty="0" smtClean="0"/>
          </a:p>
          <a:p>
            <a:r>
              <a:rPr lang="en-US" sz="1350" dirty="0" smtClean="0"/>
              <a:t>Larger </a:t>
            </a:r>
            <a:r>
              <a:rPr lang="en-US" sz="1350" dirty="0"/>
              <a:t>parks like Herring Run Park and others fall within the cycling range, improving access to recreational areas. </a:t>
            </a:r>
            <a:endParaRPr lang="en-US" sz="1350" dirty="0" smtClean="0"/>
          </a:p>
          <a:p>
            <a:endParaRPr lang="en-US" sz="1350" dirty="0" smtClean="0"/>
          </a:p>
          <a:p>
            <a:r>
              <a:rPr lang="en-US" sz="1350" dirty="0" smtClean="0"/>
              <a:t>The </a:t>
            </a:r>
            <a:r>
              <a:rPr lang="en-US" sz="1350" dirty="0"/>
              <a:t>isochrones illustrate how cycling infrastructure interacts with road networks to enhance mobility. </a:t>
            </a:r>
          </a:p>
          <a:p>
            <a:endParaRPr lang="en-IN" sz="1350" dirty="0"/>
          </a:p>
        </p:txBody>
      </p:sp>
    </p:spTree>
    <p:extLst>
      <p:ext uri="{BB962C8B-B14F-4D97-AF65-F5344CB8AC3E}">
        <p14:creationId xmlns:p14="http://schemas.microsoft.com/office/powerpoint/2010/main" val="632722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4180"/>
            <a:ext cx="7383525" cy="4589380"/>
          </a:xfrm>
          <a:prstGeom prst="rect">
            <a:avLst/>
          </a:prstGeom>
        </p:spPr>
      </p:pic>
      <p:sp>
        <p:nvSpPr>
          <p:cNvPr id="3" name="TextBox 2"/>
          <p:cNvSpPr txBox="1"/>
          <p:nvPr/>
        </p:nvSpPr>
        <p:spPr>
          <a:xfrm>
            <a:off x="7534656" y="351130"/>
            <a:ext cx="1411834" cy="4247317"/>
          </a:xfrm>
          <a:prstGeom prst="rect">
            <a:avLst/>
          </a:prstGeom>
          <a:noFill/>
        </p:spPr>
        <p:txBody>
          <a:bodyPr wrap="square" rtlCol="0">
            <a:spAutoFit/>
          </a:bodyPr>
          <a:lstStyle/>
          <a:p>
            <a:r>
              <a:rPr lang="en-US" sz="1350" dirty="0"/>
              <a:t>Covers a broad area within 15 minutes, reaching most of Baltimore. </a:t>
            </a:r>
            <a:endParaRPr lang="en-US" sz="1350" dirty="0" smtClean="0"/>
          </a:p>
          <a:p>
            <a:endParaRPr lang="en-US" sz="1350" dirty="0" smtClean="0"/>
          </a:p>
          <a:p>
            <a:r>
              <a:rPr lang="en-US" sz="1350" dirty="0" smtClean="0"/>
              <a:t>Includes </a:t>
            </a:r>
            <a:r>
              <a:rPr lang="en-US" sz="1350" dirty="0"/>
              <a:t>major parks like Forest Park and Clifton Park. </a:t>
            </a:r>
            <a:endParaRPr lang="en-US" sz="1350" dirty="0" smtClean="0"/>
          </a:p>
          <a:p>
            <a:endParaRPr lang="en-US" sz="1350" dirty="0" smtClean="0"/>
          </a:p>
          <a:p>
            <a:r>
              <a:rPr lang="en-US" sz="1350" dirty="0" smtClean="0"/>
              <a:t>Highlights </a:t>
            </a:r>
            <a:r>
              <a:rPr lang="en-US" sz="1350" dirty="0"/>
              <a:t>the role of driving in accessing distant green spaces. </a:t>
            </a:r>
            <a:endParaRPr lang="en-US" sz="1350" dirty="0" smtClean="0"/>
          </a:p>
          <a:p>
            <a:endParaRPr lang="en-US" sz="1350" dirty="0"/>
          </a:p>
          <a:p>
            <a:r>
              <a:rPr lang="en-US" sz="1350" dirty="0" smtClean="0"/>
              <a:t>Expands </a:t>
            </a:r>
            <a:r>
              <a:rPr lang="en-US" sz="1350" dirty="0"/>
              <a:t>recreational opportunities beyond the urban</a:t>
            </a:r>
            <a:endParaRPr lang="en-IN" sz="1350" dirty="0"/>
          </a:p>
        </p:txBody>
      </p:sp>
    </p:spTree>
    <p:extLst>
      <p:ext uri="{BB962C8B-B14F-4D97-AF65-F5344CB8AC3E}">
        <p14:creationId xmlns:p14="http://schemas.microsoft.com/office/powerpoint/2010/main" val="17389038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nalproject_files/figure-html/static_map-1.png"/>
          <p:cNvPicPr>
            <a:picLocks noGrp="1" noChangeAspect="1"/>
          </p:cNvPicPr>
          <p:nvPr/>
        </p:nvPicPr>
        <p:blipFill>
          <a:blip r:embed="rId2"/>
          <a:stretch>
            <a:fillRect/>
          </a:stretch>
        </p:blipFill>
        <p:spPr bwMode="auto">
          <a:xfrm>
            <a:off x="392964" y="327774"/>
            <a:ext cx="6177534" cy="4410329"/>
          </a:xfrm>
          <a:prstGeom prst="rect">
            <a:avLst/>
          </a:prstGeom>
          <a:noFill/>
          <a:ln w="9525">
            <a:noFill/>
            <a:headEnd/>
            <a:tailEnd/>
          </a:ln>
        </p:spPr>
      </p:pic>
      <p:sp>
        <p:nvSpPr>
          <p:cNvPr id="5" name="TextBox 4"/>
          <p:cNvSpPr txBox="1"/>
          <p:nvPr/>
        </p:nvSpPr>
        <p:spPr>
          <a:xfrm>
            <a:off x="6786679" y="742585"/>
            <a:ext cx="2232964" cy="2616101"/>
          </a:xfrm>
          <a:prstGeom prst="rect">
            <a:avLst/>
          </a:prstGeom>
          <a:noFill/>
        </p:spPr>
        <p:txBody>
          <a:bodyPr wrap="square" rtlCol="0">
            <a:spAutoFit/>
          </a:bodyPr>
          <a:lstStyle/>
          <a:p>
            <a:r>
              <a:rPr lang="en-US" sz="1350" dirty="0" smtClean="0"/>
              <a:t>Calculating </a:t>
            </a:r>
            <a:r>
              <a:rPr lang="en-US" sz="1350" dirty="0"/>
              <a:t>5- and 10-minute isochrones for a</a:t>
            </a:r>
            <a:r>
              <a:rPr lang="en-US" sz="1350" dirty="0" smtClean="0"/>
              <a:t> park</a:t>
            </a:r>
            <a:endParaRPr lang="en-US" sz="1350" dirty="0"/>
          </a:p>
          <a:p>
            <a:endParaRPr lang="en-US" sz="1350" dirty="0" smtClean="0"/>
          </a:p>
          <a:p>
            <a:r>
              <a:rPr lang="en-US" sz="1350" dirty="0" smtClean="0"/>
              <a:t>The isochrones </a:t>
            </a:r>
            <a:r>
              <a:rPr lang="en-US" sz="1350" dirty="0"/>
              <a:t>analysis </a:t>
            </a:r>
            <a:r>
              <a:rPr lang="en-US" sz="1350" dirty="0" smtClean="0"/>
              <a:t>highlights </a:t>
            </a:r>
            <a:r>
              <a:rPr lang="en-US" sz="1350" dirty="0"/>
              <a:t>the park's influence in providing walkable access within a 5–10 minute radius</a:t>
            </a:r>
            <a:r>
              <a:rPr lang="en-US" sz="1350" dirty="0" smtClean="0"/>
              <a:t>.</a:t>
            </a:r>
          </a:p>
          <a:p>
            <a:endParaRPr lang="en-US" sz="1350" dirty="0"/>
          </a:p>
          <a:p>
            <a:r>
              <a:rPr lang="en-US" sz="1400" dirty="0"/>
              <a:t>The walking accessibility spans multiple tracts, demonstrating how far the park serves nearby residents</a:t>
            </a:r>
            <a:endParaRPr lang="en-IN" sz="13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7122" y="629107"/>
            <a:ext cx="8086955" cy="3394472"/>
          </a:xfrm>
        </p:spPr>
        <p:txBody>
          <a:bodyPr>
            <a:noAutofit/>
          </a:bodyPr>
          <a:lstStyle/>
          <a:p>
            <a:pPr marL="0" lvl="0" indent="0">
              <a:spcBef>
                <a:spcPts val="3000"/>
              </a:spcBef>
              <a:buNone/>
            </a:pPr>
            <a:r>
              <a:rPr b="1" dirty="0" smtClean="0"/>
              <a:t>Conclusion</a:t>
            </a:r>
          </a:p>
          <a:p>
            <a:pPr marL="0" lvl="0" indent="0">
              <a:buNone/>
            </a:pPr>
            <a:r>
              <a:rPr lang="en-US" dirty="0"/>
              <a:t>This project highlights disparities in Baltimore's park distribution. Central areas have small, accessible parks, while northern and southern parts have fewer, larger parks, with some tracts lacking any. Although Black communities tend to have better park access, limited park sizes restrict usability</a:t>
            </a:r>
            <a:r>
              <a:rPr lang="en-US" dirty="0" smtClean="0"/>
              <a:t>. </a:t>
            </a:r>
            <a:r>
              <a:rPr dirty="0" smtClean="0"/>
              <a:t>Isochrones </a:t>
            </a:r>
            <a:r>
              <a:rPr dirty="0"/>
              <a:t>effectively analyze accessibility, identifying parks within 5- to 15-minute travel intervals across walking, cycling, and driving modes. This versatile approach can evaluate green space accessibility for any location comprehensively.</a:t>
            </a:r>
          </a:p>
          <a:p>
            <a:pPr marL="0" lvl="0" indent="0">
              <a:spcBef>
                <a:spcPts val="3000"/>
              </a:spcBef>
              <a:buNone/>
            </a:pPr>
            <a:r>
              <a:rPr b="1" dirty="0"/>
              <a:t>Who Might Benefit from My Project?</a:t>
            </a:r>
          </a:p>
          <a:p>
            <a:pPr marL="0" lvl="0" indent="0">
              <a:buNone/>
            </a:pPr>
            <a:r>
              <a:rPr lang="en-US" dirty="0"/>
              <a:t>This project helps policymakers address park access gaps, supports advocacy for equitable resources, and highlights the health benefits of walkable parks, especially in dense or minority neighborhoods</a:t>
            </a:r>
            <a:r>
              <a:rPr lang="en-US" dirty="0" smtClean="0"/>
              <a:t>. </a:t>
            </a:r>
            <a:r>
              <a:rPr dirty="0" smtClean="0"/>
              <a:t>Additionally, public health professionals can highlight the importance of walkable access to parks for improving physical and mental health, especially in neighborhoods with higher population densities or minority demographics.</a:t>
            </a:r>
            <a:endParaRPr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Introduction</a:t>
            </a:r>
          </a:p>
        </p:txBody>
      </p:sp>
      <p:sp>
        <p:nvSpPr>
          <p:cNvPr id="3" name="Content Placeholder 2"/>
          <p:cNvSpPr>
            <a:spLocks noGrp="1"/>
          </p:cNvSpPr>
          <p:nvPr>
            <p:ph idx="1"/>
          </p:nvPr>
        </p:nvSpPr>
        <p:spPr>
          <a:xfrm>
            <a:off x="508000" y="1563624"/>
            <a:ext cx="8387283" cy="2910580"/>
          </a:xfrm>
        </p:spPr>
        <p:txBody>
          <a:bodyPr/>
          <a:lstStyle/>
          <a:p>
            <a:pPr marL="0" lvl="0" indent="0">
              <a:buNone/>
            </a:pPr>
            <a:r>
              <a:rPr dirty="0"/>
              <a:t>This project analyzes park accessibility in Baltimore and its relationship with demographics such as population density, race, and income. Uneven park access could be due to factors such as economic disparities, urban development patterns or other decisions, have resulted in uneven park access, which is vital for physical, mental, and social well-being. Walkability and demographic analysis can identify access gaps and inform strategies for equitable green spaces.</a:t>
            </a:r>
          </a:p>
        </p:txBody>
      </p:sp>
      <p:sp>
        <p:nvSpPr>
          <p:cNvPr id="4" name="TextBox 3"/>
          <p:cNvSpPr txBox="1"/>
          <p:nvPr/>
        </p:nvSpPr>
        <p:spPr>
          <a:xfrm>
            <a:off x="1080616" y="3371499"/>
            <a:ext cx="7242049" cy="507831"/>
          </a:xfrm>
          <a:prstGeom prst="rect">
            <a:avLst/>
          </a:prstGeom>
          <a:noFill/>
        </p:spPr>
        <p:txBody>
          <a:bodyPr wrap="square" rtlCol="0">
            <a:spAutoFit/>
          </a:bodyPr>
          <a:lstStyle/>
          <a:p>
            <a:r>
              <a:rPr lang="en-US" sz="1350" b="1" dirty="0"/>
              <a:t>“The right to a quality environment is not a privilege, it is a necessity for all people.”</a:t>
            </a:r>
            <a:r>
              <a:rPr lang="en-US" sz="1350" dirty="0"/>
              <a:t/>
            </a:r>
            <a:br>
              <a:rPr lang="en-US" sz="1350" dirty="0"/>
            </a:br>
            <a:r>
              <a:rPr lang="en-US" sz="1350" dirty="0"/>
              <a:t>– Anonymous</a:t>
            </a:r>
            <a:endParaRPr lang="en-IN" sz="13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5564" y="126742"/>
            <a:ext cx="8873338" cy="4601260"/>
          </a:xfrm>
          <a:prstGeom prst="rect">
            <a:avLst/>
          </a:prstGeom>
          <a:noFill/>
        </p:spPr>
        <p:txBody>
          <a:bodyPr wrap="square" rtlCol="0">
            <a:spAutoFit/>
          </a:bodyPr>
          <a:lstStyle/>
          <a:p>
            <a:pPr lvl="0">
              <a:spcBef>
                <a:spcPts val="3000"/>
              </a:spcBef>
            </a:pPr>
            <a:r>
              <a:rPr lang="en-US" sz="1350" b="1" dirty="0"/>
              <a:t>Can Your Project Avoid Causing Any Harm to the Community?</a:t>
            </a:r>
          </a:p>
          <a:p>
            <a:pPr lvl="0"/>
            <a:r>
              <a:rPr lang="en-US" sz="1350" dirty="0"/>
              <a:t>The project takes a thoughtful approach to addressing park access in Baltimore, acknowledging that environmental improvements can reshape neighborhood dynamics in complex ways. By letting data tell the story of existing disparities and actively involving local residents in the conversation, the research aims to support meaningful improvements in access. The focus is on thoughtful development that lets more residents enjoy the benefits of parks - from family gatherings to exercise to quiet reflection</a:t>
            </a:r>
          </a:p>
          <a:p>
            <a:pPr lvl="0">
              <a:spcBef>
                <a:spcPts val="3000"/>
              </a:spcBef>
            </a:pPr>
            <a:r>
              <a:rPr lang="en-US" sz="1350" b="1" dirty="0"/>
              <a:t>Suggesting a Policy Change</a:t>
            </a:r>
          </a:p>
          <a:p>
            <a:pPr marL="342900" lvl="0" indent="-342900">
              <a:buAutoNum type="arabicPeriod"/>
            </a:pPr>
            <a:r>
              <a:rPr lang="en-US" sz="1350" dirty="0"/>
              <a:t>Target park development in underserved areas, particularly in tracts with high Black populations and limited green spaces. This focused approach addresses historical inequities while maximizing community impact.</a:t>
            </a:r>
          </a:p>
          <a:p>
            <a:pPr marL="342900" lvl="0" indent="-342900">
              <a:buAutoNum type="arabicPeriod"/>
            </a:pPr>
            <a:r>
              <a:rPr lang="en-US" sz="1350" dirty="0"/>
              <a:t>Improve accessibility to existing parks by enhancing walkable infrastructure.</a:t>
            </a:r>
          </a:p>
          <a:p>
            <a:pPr marL="342900" lvl="0" indent="-342900">
              <a:buAutoNum type="arabicPeriod"/>
            </a:pPr>
            <a:r>
              <a:rPr lang="en-US" sz="1350" dirty="0"/>
              <a:t>Plan proactively for future green spaces, especially in the northern and southern parts of Baltimore where development opportunities still exist. Learning from the current challenge of small, scattered parks in urban areas, these developing regions can prioritize setting aside larger spaces for parks early in their planning process. </a:t>
            </a:r>
          </a:p>
          <a:p>
            <a:pPr lvl="0">
              <a:spcBef>
                <a:spcPts val="3000"/>
              </a:spcBef>
            </a:pPr>
            <a:r>
              <a:rPr lang="en-US" sz="1350" b="1" dirty="0"/>
              <a:t>Limitations:</a:t>
            </a:r>
          </a:p>
          <a:p>
            <a:pPr lvl="0"/>
            <a:r>
              <a:rPr lang="en-US" sz="1350" dirty="0"/>
              <a:t>MAUP: tracts are considered for analysis, so the emphasis is given to the census tracts. May not fully capture the socio-political processes influencing current disparities in green space access. Primarily addresses proximity and walkability, </a:t>
            </a:r>
            <a:r>
              <a:rPr lang="en-US" sz="1350" dirty="0" smtClean="0"/>
              <a:t>excluding factors </a:t>
            </a:r>
            <a:r>
              <a:rPr lang="en-US" sz="1350" dirty="0"/>
              <a:t>like affordability, programming, or cultural inclusivity</a:t>
            </a:r>
            <a:r>
              <a:rPr lang="en-US" sz="1350" dirty="0" smtClean="0"/>
              <a:t>.</a:t>
            </a:r>
            <a:endParaRPr lang="en-US" sz="1350" dirty="0"/>
          </a:p>
          <a:p>
            <a:endParaRPr lang="en-IN" sz="1350" dirty="0"/>
          </a:p>
        </p:txBody>
      </p:sp>
    </p:spTree>
    <p:extLst>
      <p:ext uri="{BB962C8B-B14F-4D97-AF65-F5344CB8AC3E}">
        <p14:creationId xmlns:p14="http://schemas.microsoft.com/office/powerpoint/2010/main" val="40763551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a:t>Goals</a:t>
            </a:r>
          </a:p>
        </p:txBody>
      </p:sp>
      <p:sp>
        <p:nvSpPr>
          <p:cNvPr id="3" name="Content Placeholder 2"/>
          <p:cNvSpPr>
            <a:spLocks noGrp="1"/>
          </p:cNvSpPr>
          <p:nvPr>
            <p:ph idx="1"/>
          </p:nvPr>
        </p:nvSpPr>
        <p:spPr>
          <a:xfrm>
            <a:off x="735178" y="1397661"/>
            <a:ext cx="8229600" cy="3394472"/>
          </a:xfrm>
        </p:spPr>
        <p:txBody>
          <a:bodyPr>
            <a:normAutofit lnSpcReduction="10000"/>
          </a:bodyPr>
          <a:lstStyle/>
          <a:p>
            <a:pPr marL="342900" lvl="0" indent="-342900">
              <a:buFont typeface="+mj-lt"/>
              <a:buAutoNum type="arabicPeriod"/>
            </a:pPr>
            <a:r>
              <a:rPr dirty="0"/>
              <a:t>Assess accessibility to parks and green spaces in Baltimore City, focusing on their proximity within tracts.</a:t>
            </a:r>
          </a:p>
          <a:p>
            <a:pPr marL="342900" lvl="0" indent="-342900">
              <a:buFont typeface="+mj-lt"/>
              <a:buAutoNum type="arabicPeriod"/>
            </a:pPr>
            <a:r>
              <a:rPr dirty="0"/>
              <a:t>Analyze the ratio of park area to tract area, identify tracts without parks, and measure the distance from tract centroids to the nearest parks to highlight disparities in access.</a:t>
            </a:r>
          </a:p>
          <a:p>
            <a:pPr marL="342900" lvl="0" indent="-342900">
              <a:buFont typeface="+mj-lt"/>
              <a:buAutoNum type="arabicPeriod"/>
            </a:pPr>
            <a:r>
              <a:rPr dirty="0"/>
              <a:t>Perform </a:t>
            </a:r>
            <a:r>
              <a:rPr dirty="0" err="1"/>
              <a:t>isochrone</a:t>
            </a:r>
            <a:r>
              <a:rPr dirty="0"/>
              <a:t> analysis to evaluate park accessibility using various travel modes (walking, cycling, driving).</a:t>
            </a:r>
          </a:p>
          <a:p>
            <a:pPr marL="342900" lvl="0" indent="-342900">
              <a:buFont typeface="+mj-lt"/>
              <a:buAutoNum type="arabicPeriod"/>
            </a:pPr>
            <a:r>
              <a:rPr dirty="0"/>
              <a:t>Examine equity in park accessibility by analyzing the relationship between demographic factors and green space distribution.</a:t>
            </a:r>
          </a:p>
          <a:p>
            <a:pPr marL="342900" lvl="0" indent="-342900">
              <a:buFont typeface="+mj-lt"/>
              <a:buAutoNum type="arabicPeriod"/>
            </a:pPr>
            <a:r>
              <a:rPr dirty="0"/>
              <a:t>Learn and apply advanced mapping functions, enhancing skills in interactive tools like Leaflet and </a:t>
            </a:r>
            <a:r>
              <a:rPr dirty="0" err="1"/>
              <a:t>Mapview</a:t>
            </a:r>
            <a:r>
              <a:rPr dirty="0"/>
              <a:t>.</a:t>
            </a:r>
          </a:p>
          <a:p>
            <a:pPr marL="342900" lvl="0" indent="-342900">
              <a:buFont typeface="+mj-lt"/>
              <a:buAutoNum type="arabicPeriod"/>
            </a:pPr>
            <a:r>
              <a:rPr dirty="0"/>
              <a:t>Improve proficiency in working with open-source spatial data and writing functions to enhance analytical outputs and visualizations.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096" y="358444"/>
            <a:ext cx="7290054" cy="1124712"/>
          </a:xfrm>
        </p:spPr>
        <p:txBody>
          <a:bodyPr>
            <a:normAutofit/>
          </a:bodyPr>
          <a:lstStyle/>
          <a:p>
            <a:pPr marL="0" lvl="0" indent="0">
              <a:buNone/>
            </a:pPr>
            <a:r>
              <a:rPr dirty="0"/>
              <a:t>Data Sources to Support the Project Goals</a:t>
            </a:r>
          </a:p>
        </p:txBody>
      </p:sp>
      <p:sp>
        <p:nvSpPr>
          <p:cNvPr id="3" name="Content Placeholder 2"/>
          <p:cNvSpPr>
            <a:spLocks noGrp="1"/>
          </p:cNvSpPr>
          <p:nvPr>
            <p:ph idx="1"/>
          </p:nvPr>
        </p:nvSpPr>
        <p:spPr>
          <a:xfrm>
            <a:off x="768096" y="1714500"/>
            <a:ext cx="8171078" cy="3017520"/>
          </a:xfrm>
        </p:spPr>
        <p:txBody>
          <a:bodyPr>
            <a:normAutofit/>
          </a:bodyPr>
          <a:lstStyle/>
          <a:p>
            <a:pPr marL="342900" lvl="0" indent="-342900">
              <a:buFont typeface="+mj-lt"/>
              <a:buAutoNum type="arabicPeriod"/>
            </a:pPr>
            <a:r>
              <a:rPr dirty="0"/>
              <a:t>Open-Source Data from TIGER/Line (Tigris): To obtain tract-level geographic and demographic data.</a:t>
            </a:r>
          </a:p>
          <a:p>
            <a:pPr marL="342900" lvl="0" indent="-342900">
              <a:buFont typeface="+mj-lt"/>
              <a:buAutoNum type="arabicPeriod"/>
            </a:pPr>
            <a:r>
              <a:rPr dirty="0"/>
              <a:t>JSON Files from Open Baltimore: To access local datasets, including information about parks and tracts.</a:t>
            </a:r>
          </a:p>
          <a:p>
            <a:pPr marL="342900" lvl="0" indent="-342900">
              <a:buFont typeface="+mj-lt"/>
              <a:buAutoNum type="arabicPeriod"/>
            </a:pPr>
            <a:r>
              <a:rPr dirty="0"/>
              <a:t>Tidy Census: To integrate U.S. Census data, providing demographic and socioeconomic details for spatial analysis (requires API key).</a:t>
            </a:r>
          </a:p>
          <a:p>
            <a:pPr marL="342900" lvl="0" indent="-342900">
              <a:buFont typeface="+mj-lt"/>
              <a:buAutoNum type="arabicPeriod"/>
            </a:pPr>
            <a:r>
              <a:rPr dirty="0" err="1"/>
              <a:t>OpenRouteService</a:t>
            </a:r>
            <a:r>
              <a:rPr dirty="0"/>
              <a:t>: To perform </a:t>
            </a:r>
            <a:r>
              <a:rPr dirty="0" err="1"/>
              <a:t>isochrone</a:t>
            </a:r>
            <a:r>
              <a:rPr dirty="0"/>
              <a:t> analysis and evaluate accessibility using various travel modes (requires API key).</a:t>
            </a:r>
          </a:p>
          <a:p>
            <a:pPr marL="342900" lvl="0" indent="-342900">
              <a:buFont typeface="+mj-lt"/>
              <a:buAutoNum type="arabicPeriod"/>
            </a:pPr>
            <a:r>
              <a:rPr dirty="0"/>
              <a:t>Leaflet and </a:t>
            </a:r>
            <a:r>
              <a:rPr dirty="0" err="1"/>
              <a:t>MapView</a:t>
            </a:r>
            <a:r>
              <a:rPr dirty="0"/>
              <a:t> Plugins: To visualize and interact with spatial data effectively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9400" y="443640"/>
            <a:ext cx="2890896" cy="958850"/>
          </a:xfrm>
        </p:spPr>
        <p:txBody>
          <a:bodyPr/>
          <a:lstStyle/>
          <a:p>
            <a:pPr marL="0" lvl="0" indent="0">
              <a:buNone/>
            </a:pPr>
            <a:r>
              <a:rPr dirty="0"/>
              <a:t>Project Approach</a:t>
            </a:r>
          </a:p>
        </p:txBody>
      </p:sp>
      <p:sp>
        <p:nvSpPr>
          <p:cNvPr id="4" name="Text Placeholder 3"/>
          <p:cNvSpPr>
            <a:spLocks noGrp="1"/>
          </p:cNvSpPr>
          <p:nvPr>
            <p:ph type="body" sz="half" idx="2"/>
          </p:nvPr>
        </p:nvSpPr>
        <p:spPr>
          <a:xfrm>
            <a:off x="749400" y="1402490"/>
            <a:ext cx="8233665" cy="2924356"/>
          </a:xfrm>
        </p:spPr>
        <p:txBody>
          <a:bodyPr>
            <a:noAutofit/>
          </a:bodyPr>
          <a:lstStyle/>
          <a:p>
            <a:pPr marL="342900" lvl="0" indent="-342900">
              <a:buFont typeface="+mj-lt"/>
              <a:buAutoNum type="arabicPeriod"/>
            </a:pPr>
            <a:r>
              <a:rPr sz="1350" dirty="0"/>
              <a:t>Data Collection:</a:t>
            </a:r>
          </a:p>
          <a:p>
            <a:pPr marL="685800" lvl="1" indent="-342900">
              <a:buFont typeface="Wingdings" panose="05000000000000000000" pitchFamily="2" charset="2"/>
              <a:buChar char="Ø"/>
            </a:pPr>
            <a:r>
              <a:rPr sz="1350" dirty="0"/>
              <a:t>Use TIGER/Line (Tigris) for tract-level data, Open Baltimore JSON files for parks and tracts, Tidy Census for demographics, and </a:t>
            </a:r>
            <a:r>
              <a:rPr sz="1350" dirty="0" err="1"/>
              <a:t>OpenRouteService</a:t>
            </a:r>
            <a:r>
              <a:rPr sz="1350" dirty="0"/>
              <a:t> for </a:t>
            </a:r>
            <a:r>
              <a:rPr sz="1350" dirty="0" err="1"/>
              <a:t>isochrone</a:t>
            </a:r>
            <a:r>
              <a:rPr sz="1350" dirty="0"/>
              <a:t> mapping.</a:t>
            </a:r>
          </a:p>
          <a:p>
            <a:pPr marL="342900" lvl="0" indent="-342900">
              <a:buFont typeface="+mj-lt"/>
              <a:buAutoNum type="arabicPeriod"/>
            </a:pPr>
            <a:r>
              <a:rPr sz="1350" dirty="0"/>
              <a:t>Spatial Analysis:</a:t>
            </a:r>
          </a:p>
          <a:p>
            <a:pPr marL="685800" lvl="1" indent="-342900">
              <a:buFont typeface="Wingdings" panose="05000000000000000000" pitchFamily="2" charset="2"/>
              <a:buChar char="Ø"/>
            </a:pPr>
            <a:r>
              <a:rPr sz="1350" dirty="0"/>
              <a:t>Measure park proximity, perform </a:t>
            </a:r>
            <a:r>
              <a:rPr sz="1350" dirty="0" err="1"/>
              <a:t>isochrone</a:t>
            </a:r>
            <a:r>
              <a:rPr sz="1350" dirty="0"/>
              <a:t> analysis to evaluate coverage for selected parks and locations using various travel modes, and calculate park-to-tract area ratios to identify disparities.</a:t>
            </a:r>
          </a:p>
          <a:p>
            <a:pPr marL="342900" lvl="0" indent="-342900">
              <a:buFont typeface="+mj-lt"/>
              <a:buAutoNum type="arabicPeriod"/>
            </a:pPr>
            <a:r>
              <a:rPr sz="1350" dirty="0"/>
              <a:t>Visualization:</a:t>
            </a:r>
          </a:p>
          <a:p>
            <a:pPr marL="685800" lvl="1" indent="-342900">
              <a:buFont typeface="Wingdings" panose="05000000000000000000" pitchFamily="2" charset="2"/>
              <a:buChar char="Ø"/>
            </a:pPr>
            <a:r>
              <a:rPr sz="1350" dirty="0"/>
              <a:t>Use Leaflet, </a:t>
            </a:r>
            <a:r>
              <a:rPr sz="1350" dirty="0" err="1"/>
              <a:t>MapView</a:t>
            </a:r>
            <a:r>
              <a:rPr sz="1350" dirty="0"/>
              <a:t>, </a:t>
            </a:r>
            <a:r>
              <a:rPr sz="1350" dirty="0" err="1"/>
              <a:t>ggplot</a:t>
            </a:r>
            <a:r>
              <a:rPr sz="1350" dirty="0"/>
              <a:t>, bar graphs, and boxplots to display accessibility and spatial relationships.</a:t>
            </a:r>
          </a:p>
          <a:p>
            <a:pPr marL="342900" lvl="0" indent="-342900">
              <a:buFont typeface="+mj-lt"/>
              <a:buAutoNum type="arabicPeriod"/>
            </a:pPr>
            <a:r>
              <a:rPr sz="1350" dirty="0"/>
              <a:t>Equity Assessment:</a:t>
            </a:r>
          </a:p>
          <a:p>
            <a:pPr marL="685800" lvl="1" indent="-342900">
              <a:buFont typeface="Wingdings" panose="05000000000000000000" pitchFamily="2" charset="2"/>
              <a:buChar char="Ø"/>
            </a:pPr>
            <a:r>
              <a:rPr sz="1350" dirty="0"/>
              <a:t>Visually correlate park access with demographic factors to identify underserved areas.</a:t>
            </a:r>
          </a:p>
          <a:p>
            <a:pPr marL="342900" lvl="0" indent="-342900">
              <a:buFont typeface="+mj-lt"/>
              <a:buAutoNum type="arabicPeriod"/>
            </a:pPr>
            <a:r>
              <a:rPr sz="1350" dirty="0"/>
              <a:t>Insights and Explanation:</a:t>
            </a:r>
          </a:p>
          <a:p>
            <a:pPr marL="628650" lvl="1" indent="-285750">
              <a:buFont typeface="Wingdings" panose="05000000000000000000" pitchFamily="2" charset="2"/>
              <a:buChar char="Ø"/>
            </a:pPr>
            <a:r>
              <a:rPr sz="1350" dirty="0"/>
              <a:t>Analyze and interpret the existing situation of parks and provide explanations based on the findings to support conclusions</a:t>
            </a:r>
            <a:r>
              <a:rPr sz="1350" dirty="0" smtClean="0"/>
              <a:t>.</a:t>
            </a:r>
            <a:endParaRPr sz="13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21280" r="25200"/>
          <a:stretch/>
        </p:blipFill>
        <p:spPr>
          <a:xfrm>
            <a:off x="647758" y="114300"/>
            <a:ext cx="5383256" cy="5029200"/>
          </a:xfrm>
          <a:prstGeom prst="rect">
            <a:avLst/>
          </a:prstGeom>
        </p:spPr>
      </p:pic>
      <p:sp>
        <p:nvSpPr>
          <p:cNvPr id="8" name="TextBox 7"/>
          <p:cNvSpPr txBox="1"/>
          <p:nvPr/>
        </p:nvSpPr>
        <p:spPr>
          <a:xfrm>
            <a:off x="5928601" y="263348"/>
            <a:ext cx="2995943" cy="4524315"/>
          </a:xfrm>
          <a:prstGeom prst="rect">
            <a:avLst/>
          </a:prstGeom>
          <a:noFill/>
        </p:spPr>
        <p:txBody>
          <a:bodyPr wrap="square" rtlCol="0">
            <a:spAutoFit/>
          </a:bodyPr>
          <a:lstStyle/>
          <a:p>
            <a:pPr marL="285750" indent="-285750">
              <a:buFont typeface="Arial" panose="020B0604020202020204" pitchFamily="34" charset="0"/>
              <a:buChar char="•"/>
            </a:pPr>
            <a:r>
              <a:rPr lang="en-US" dirty="0"/>
              <a:t>The map illustrates an uneven distribution of parks across Baltimore. </a:t>
            </a:r>
            <a:endParaRPr lang="en-US" dirty="0" smtClean="0"/>
          </a:p>
          <a:p>
            <a:pPr marL="285750" indent="-285750">
              <a:buFont typeface="Arial" panose="020B0604020202020204" pitchFamily="34" charset="0"/>
              <a:buChar char="•"/>
            </a:pPr>
            <a:r>
              <a:rPr lang="en-US" dirty="0" smtClean="0"/>
              <a:t>Parks </a:t>
            </a:r>
            <a:r>
              <a:rPr lang="en-US" dirty="0"/>
              <a:t>are more densely clustered in the central and western regions of the city. </a:t>
            </a:r>
            <a:endParaRPr lang="en-US" dirty="0" smtClean="0"/>
          </a:p>
          <a:p>
            <a:pPr marL="285750" indent="-285750">
              <a:buFont typeface="Arial" panose="020B0604020202020204" pitchFamily="34" charset="0"/>
              <a:buChar char="•"/>
            </a:pPr>
            <a:r>
              <a:rPr lang="en-US" dirty="0" smtClean="0"/>
              <a:t>The </a:t>
            </a:r>
            <a:r>
              <a:rPr lang="en-US" dirty="0"/>
              <a:t>southern and northeastern areas have noticeably fewer parks, indicating potential gaps in accessibility. </a:t>
            </a:r>
            <a:endParaRPr lang="en-US" dirty="0" smtClean="0"/>
          </a:p>
          <a:p>
            <a:pPr marL="285750" indent="-285750">
              <a:buFont typeface="Arial" panose="020B0604020202020204" pitchFamily="34" charset="0"/>
              <a:buChar char="•"/>
            </a:pPr>
            <a:r>
              <a:rPr lang="en-US" dirty="0" smtClean="0"/>
              <a:t>This </a:t>
            </a:r>
            <a:r>
              <a:rPr lang="en-US" dirty="0"/>
              <a:t>map highlights areas that could be prioritized for future green space development to address disparities.</a:t>
            </a: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nalproject_files/figure-html/parkclassgraph-1.png"/>
          <p:cNvPicPr>
            <a:picLocks noGrp="1" noChangeAspect="1"/>
          </p:cNvPicPr>
          <p:nvPr/>
        </p:nvPicPr>
        <p:blipFill>
          <a:blip r:embed="rId2"/>
          <a:stretch>
            <a:fillRect/>
          </a:stretch>
        </p:blipFill>
        <p:spPr bwMode="auto">
          <a:xfrm>
            <a:off x="185383" y="144469"/>
            <a:ext cx="6795287" cy="4851362"/>
          </a:xfrm>
          <a:prstGeom prst="rect">
            <a:avLst/>
          </a:prstGeom>
          <a:noFill/>
          <a:ln w="9525">
            <a:noFill/>
            <a:headEnd/>
            <a:tailEnd/>
          </a:ln>
        </p:spPr>
      </p:pic>
      <p:sp>
        <p:nvSpPr>
          <p:cNvPr id="3" name="TextBox 2"/>
          <p:cNvSpPr txBox="1"/>
          <p:nvPr/>
        </p:nvSpPr>
        <p:spPr>
          <a:xfrm>
            <a:off x="7307885" y="876622"/>
            <a:ext cx="1726387" cy="2585323"/>
          </a:xfrm>
          <a:prstGeom prst="rect">
            <a:avLst/>
          </a:prstGeom>
          <a:noFill/>
        </p:spPr>
        <p:txBody>
          <a:bodyPr wrap="square" rtlCol="0">
            <a:spAutoFit/>
          </a:bodyPr>
          <a:lstStyle/>
          <a:p>
            <a:r>
              <a:rPr lang="en-US" sz="1350" dirty="0" smtClean="0"/>
              <a:t>The parks dataset is obtained from Open Baltimore, it have various park types, the majority are </a:t>
            </a:r>
            <a:r>
              <a:rPr lang="en-US" sz="1350" dirty="0" err="1" smtClean="0"/>
              <a:t>minipark</a:t>
            </a:r>
            <a:r>
              <a:rPr lang="en-US" sz="1350" dirty="0" smtClean="0"/>
              <a:t>, neighborhood park and green space, here alternate provider mean private entity which manages the green space</a:t>
            </a:r>
            <a:endParaRPr lang="en-IN" sz="1350" dirty="0"/>
          </a:p>
        </p:txBody>
      </p:sp>
    </p:spTree>
    <p:extLst>
      <p:ext uri="{BB962C8B-B14F-4D97-AF65-F5344CB8AC3E}">
        <p14:creationId xmlns:p14="http://schemas.microsoft.com/office/powerpoint/2010/main" val="1762376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nalproject_files/figure-html/4-1.png"/>
          <p:cNvPicPr>
            <a:picLocks noGrp="1" noChangeAspect="1"/>
          </p:cNvPicPr>
          <p:nvPr/>
        </p:nvPicPr>
        <p:blipFill rotWithShape="1">
          <a:blip r:embed="rId2"/>
          <a:srcRect l="14719" r="14160"/>
          <a:stretch/>
        </p:blipFill>
        <p:spPr bwMode="auto">
          <a:xfrm>
            <a:off x="377976" y="100700"/>
            <a:ext cx="4832860" cy="4851362"/>
          </a:xfrm>
          <a:prstGeom prst="rect">
            <a:avLst/>
          </a:prstGeom>
          <a:noFill/>
          <a:ln w="9525">
            <a:noFill/>
            <a:headEnd/>
            <a:tailEnd/>
          </a:ln>
        </p:spPr>
      </p:pic>
      <p:sp>
        <p:nvSpPr>
          <p:cNvPr id="4" name="Text Placeholder 3"/>
          <p:cNvSpPr>
            <a:spLocks noGrp="1"/>
          </p:cNvSpPr>
          <p:nvPr>
            <p:ph type="body" sz="half" idx="2"/>
          </p:nvPr>
        </p:nvSpPr>
        <p:spPr>
          <a:xfrm>
            <a:off x="6406083" y="498747"/>
            <a:ext cx="2286403" cy="4055268"/>
          </a:xfrm>
        </p:spPr>
        <p:txBody>
          <a:bodyPr>
            <a:normAutofit/>
          </a:bodyPr>
          <a:lstStyle/>
          <a:p>
            <a:pPr lvl="0"/>
            <a:r>
              <a:rPr lang="en-US" sz="1350" dirty="0"/>
              <a:t>Inspired by the Urban Spatial project, this analysis evaluates Baltimore's park accessibility by measuring the distance from tract centroids to the nearest park</a:t>
            </a:r>
            <a:r>
              <a:rPr lang="en-US" sz="1350" dirty="0" smtClean="0"/>
              <a:t>.</a:t>
            </a:r>
          </a:p>
          <a:p>
            <a:pPr lvl="0"/>
            <a:r>
              <a:rPr lang="en-US" sz="1350" dirty="0" smtClean="0"/>
              <a:t> </a:t>
            </a:r>
            <a:r>
              <a:rPr lang="en-US" sz="1350" dirty="0"/>
              <a:t>Parks are represented as points, and tracts are classified as "Near Park" or "Far from Park" using an 800-meter threshold, revealing </a:t>
            </a:r>
            <a:r>
              <a:rPr lang="en-US" sz="1350" dirty="0" smtClean="0"/>
              <a:t>disparities.</a:t>
            </a:r>
            <a:endParaRPr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7150201" y="438386"/>
            <a:ext cx="1913332" cy="3460616"/>
          </a:xfrm>
        </p:spPr>
        <p:txBody>
          <a:bodyPr>
            <a:noAutofit/>
          </a:bodyPr>
          <a:lstStyle/>
          <a:p>
            <a:pPr lvl="0">
              <a:spcBef>
                <a:spcPts val="3000"/>
              </a:spcBef>
            </a:pPr>
            <a:r>
              <a:rPr lang="en-US" sz="1350" dirty="0"/>
              <a:t>This boxplot shows that census tracts near parks generally have higher population densities compared to tracts far from parks. </a:t>
            </a:r>
            <a:endParaRPr lang="en-US" sz="1350" dirty="0" smtClean="0"/>
          </a:p>
          <a:p>
            <a:pPr lvl="0">
              <a:spcBef>
                <a:spcPts val="3000"/>
              </a:spcBef>
            </a:pPr>
            <a:r>
              <a:rPr lang="en-US" sz="1350" dirty="0" smtClean="0"/>
              <a:t>While </a:t>
            </a:r>
            <a:r>
              <a:rPr lang="en-US" sz="1350" dirty="0"/>
              <a:t>the median population density is higher for tracts near parks, there is also greater </a:t>
            </a:r>
            <a:r>
              <a:rPr lang="en-US" sz="1350" b="1" dirty="0"/>
              <a:t>variability</a:t>
            </a:r>
            <a:r>
              <a:rPr lang="en-US" sz="1350" dirty="0"/>
              <a:t> in these areas, including a few </a:t>
            </a:r>
            <a:r>
              <a:rPr lang="en-US" sz="1350" b="1" dirty="0"/>
              <a:t>outliers </a:t>
            </a:r>
            <a:r>
              <a:rPr lang="en-US" sz="1350" dirty="0"/>
              <a:t>with very high densities. Tracts far from parks show more consistent but lower population densities.</a:t>
            </a:r>
            <a:endParaRPr sz="1350" b="1" dirty="0"/>
          </a:p>
        </p:txBody>
      </p:sp>
      <p:pic>
        <p:nvPicPr>
          <p:cNvPr id="2" name="Picture 1" descr="finalproject_files/figure-html/6-1.png"/>
          <p:cNvPicPr>
            <a:picLocks noGrp="1" noChangeAspect="1"/>
          </p:cNvPicPr>
          <p:nvPr/>
        </p:nvPicPr>
        <p:blipFill>
          <a:blip r:embed="rId2"/>
          <a:stretch>
            <a:fillRect/>
          </a:stretch>
        </p:blipFill>
        <p:spPr bwMode="auto">
          <a:xfrm>
            <a:off x="384836" y="168355"/>
            <a:ext cx="6177534" cy="4410329"/>
          </a:xfrm>
          <a:prstGeom prst="rect">
            <a:avLst/>
          </a:prstGeom>
          <a:noFill/>
          <a:ln w="9525">
            <a:noFill/>
            <a:headEnd/>
            <a:tailEnd/>
          </a:ln>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455F51"/>
      </a:dk2>
      <a:lt2>
        <a:srgbClr val="E3DED1"/>
      </a:lt2>
      <a:accent1>
        <a:srgbClr val="99CB38"/>
      </a:accent1>
      <a:accent2>
        <a:srgbClr val="63A537"/>
      </a:accent2>
      <a:accent3>
        <a:srgbClr val="E6D024"/>
      </a:accent3>
      <a:accent4>
        <a:srgbClr val="CC9700"/>
      </a:accent4>
      <a:accent5>
        <a:srgbClr val="4EB3CF"/>
      </a:accent5>
      <a:accent6>
        <a:srgbClr val="378DA6"/>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29F68FFC-748B-4FC3-BF39-7F84A6D5840F}"/>
    </a:ext>
  </a:extLst>
</a:theme>
</file>

<file path=docProps/app.xml><?xml version="1.0" encoding="utf-8"?>
<Properties xmlns="http://schemas.openxmlformats.org/officeDocument/2006/extended-properties" xmlns:vt="http://schemas.openxmlformats.org/officeDocument/2006/docPropsVTypes">
  <Template>TM02900720[[fn=Integral]]</Template>
  <TotalTime>324</TotalTime>
  <Words>1580</Words>
  <Application>Microsoft Office PowerPoint</Application>
  <PresentationFormat>On-screen Show (16:9)</PresentationFormat>
  <Paragraphs>99</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Tw Cen MT</vt:lpstr>
      <vt:lpstr>Tw Cen MT Condensed</vt:lpstr>
      <vt:lpstr>Wingdings</vt:lpstr>
      <vt:lpstr>Wingdings 3</vt:lpstr>
      <vt:lpstr>Integral</vt:lpstr>
      <vt:lpstr>Analyzing Urban Green Space Accessibility and Demographics in Baltimore</vt:lpstr>
      <vt:lpstr>Introduction</vt:lpstr>
      <vt:lpstr>Goals</vt:lpstr>
      <vt:lpstr>Data Sources to Support the Project Goals</vt:lpstr>
      <vt:lpstr>Project Approach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Urban Green Space Accessibility and Demographics in Baltimore</dc:title>
  <dc:creator>Krishna Chaitanya Mummadi</dc:creator>
  <cp:keywords/>
  <cp:lastModifiedBy>Chaitanya</cp:lastModifiedBy>
  <cp:revision>14</cp:revision>
  <dcterms:created xsi:type="dcterms:W3CDTF">2024-12-21T06:36:57Z</dcterms:created>
  <dcterms:modified xsi:type="dcterms:W3CDTF">2024-12-21T17:48:17Z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editor">
    <vt:lpwstr>visual</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prefer.html">
    <vt:lpwstr>True</vt:lpwstr>
  </property>
  <property fmtid="{D5CDD505-2E9C-101B-9397-08002B2CF9AE}" pid="11" name="toc-title">
    <vt:lpwstr>Table of contents</vt:lpwstr>
  </property>
</Properties>
</file>